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6" r:id="rId2"/>
    <p:sldId id="333" r:id="rId3"/>
    <p:sldId id="332" r:id="rId4"/>
    <p:sldId id="334" r:id="rId5"/>
    <p:sldId id="328" r:id="rId6"/>
    <p:sldId id="340" r:id="rId7"/>
    <p:sldId id="341" r:id="rId8"/>
    <p:sldId id="342" r:id="rId9"/>
    <p:sldId id="343" r:id="rId10"/>
    <p:sldId id="344" r:id="rId11"/>
    <p:sldId id="345" r:id="rId12"/>
    <p:sldId id="346" r:id="rId13"/>
    <p:sldId id="347" r:id="rId14"/>
    <p:sldId id="348" r:id="rId15"/>
    <p:sldId id="349" r:id="rId16"/>
    <p:sldId id="350" r:id="rId17"/>
    <p:sldId id="330" r:id="rId18"/>
    <p:sldId id="331" r:id="rId19"/>
    <p:sldId id="322" r:id="rId20"/>
    <p:sldId id="356" r:id="rId21"/>
    <p:sldId id="351" r:id="rId22"/>
    <p:sldId id="355" r:id="rId23"/>
    <p:sldId id="352" r:id="rId24"/>
    <p:sldId id="258" r:id="rId25"/>
    <p:sldId id="354" r:id="rId26"/>
    <p:sldId id="353" r:id="rId27"/>
    <p:sldId id="357" r:id="rId28"/>
    <p:sldId id="359" r:id="rId29"/>
    <p:sldId id="360" r:id="rId30"/>
    <p:sldId id="358" r:id="rId31"/>
    <p:sldId id="361" r:id="rId32"/>
    <p:sldId id="362" r:id="rId33"/>
    <p:sldId id="363" r:id="rId34"/>
    <p:sldId id="329" r:id="rId35"/>
    <p:sldId id="364" r:id="rId36"/>
    <p:sldId id="366" r:id="rId37"/>
    <p:sldId id="368" r:id="rId38"/>
    <p:sldId id="367" r:id="rId39"/>
    <p:sldId id="369" r:id="rId40"/>
    <p:sldId id="371" r:id="rId41"/>
    <p:sldId id="372" r:id="rId42"/>
    <p:sldId id="370" r:id="rId43"/>
    <p:sldId id="373" r:id="rId44"/>
    <p:sldId id="374" r:id="rId45"/>
    <p:sldId id="335" r:id="rId46"/>
    <p:sldId id="375" r:id="rId47"/>
    <p:sldId id="376" r:id="rId48"/>
    <p:sldId id="377" r:id="rId49"/>
    <p:sldId id="336" r:id="rId50"/>
    <p:sldId id="378" r:id="rId51"/>
    <p:sldId id="337" r:id="rId52"/>
    <p:sldId id="380" r:id="rId53"/>
    <p:sldId id="379" r:id="rId54"/>
    <p:sldId id="382" r:id="rId55"/>
    <p:sldId id="383" r:id="rId56"/>
    <p:sldId id="384" r:id="rId57"/>
    <p:sldId id="385" r:id="rId58"/>
    <p:sldId id="381" r:id="rId59"/>
    <p:sldId id="386" r:id="rId60"/>
    <p:sldId id="387" r:id="rId61"/>
    <p:sldId id="388" r:id="rId62"/>
    <p:sldId id="389" r:id="rId63"/>
    <p:sldId id="390" r:id="rId64"/>
    <p:sldId id="391" r:id="rId65"/>
    <p:sldId id="392" r:id="rId66"/>
    <p:sldId id="393" r:id="rId67"/>
    <p:sldId id="394" r:id="rId68"/>
    <p:sldId id="395" r:id="rId69"/>
    <p:sldId id="396" r:id="rId70"/>
    <p:sldId id="397" r:id="rId71"/>
    <p:sldId id="398" r:id="rId72"/>
    <p:sldId id="339" r:id="rId73"/>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6C9E3DF-C26C-4D00-975D-A99881A87BD4}">
          <p14:sldIdLst>
            <p14:sldId id="256"/>
            <p14:sldId id="333"/>
            <p14:sldId id="332"/>
            <p14:sldId id="334"/>
            <p14:sldId id="328"/>
            <p14:sldId id="340"/>
            <p14:sldId id="341"/>
            <p14:sldId id="342"/>
            <p14:sldId id="343"/>
            <p14:sldId id="344"/>
            <p14:sldId id="345"/>
            <p14:sldId id="346"/>
            <p14:sldId id="347"/>
            <p14:sldId id="348"/>
            <p14:sldId id="349"/>
            <p14:sldId id="350"/>
            <p14:sldId id="330"/>
            <p14:sldId id="331"/>
            <p14:sldId id="322"/>
            <p14:sldId id="356"/>
            <p14:sldId id="351"/>
            <p14:sldId id="355"/>
            <p14:sldId id="352"/>
            <p14:sldId id="258"/>
            <p14:sldId id="354"/>
            <p14:sldId id="353"/>
            <p14:sldId id="357"/>
            <p14:sldId id="359"/>
            <p14:sldId id="360"/>
            <p14:sldId id="358"/>
            <p14:sldId id="361"/>
            <p14:sldId id="362"/>
            <p14:sldId id="363"/>
            <p14:sldId id="329"/>
            <p14:sldId id="364"/>
            <p14:sldId id="366"/>
            <p14:sldId id="368"/>
            <p14:sldId id="367"/>
            <p14:sldId id="369"/>
            <p14:sldId id="371"/>
            <p14:sldId id="372"/>
            <p14:sldId id="370"/>
            <p14:sldId id="373"/>
            <p14:sldId id="374"/>
            <p14:sldId id="335"/>
            <p14:sldId id="375"/>
            <p14:sldId id="376"/>
            <p14:sldId id="377"/>
            <p14:sldId id="336"/>
            <p14:sldId id="378"/>
            <p14:sldId id="337"/>
            <p14:sldId id="380"/>
            <p14:sldId id="379"/>
            <p14:sldId id="382"/>
            <p14:sldId id="383"/>
            <p14:sldId id="384"/>
            <p14:sldId id="385"/>
            <p14:sldId id="381"/>
            <p14:sldId id="386"/>
            <p14:sldId id="387"/>
            <p14:sldId id="388"/>
            <p14:sldId id="389"/>
            <p14:sldId id="390"/>
            <p14:sldId id="391"/>
            <p14:sldId id="392"/>
            <p14:sldId id="393"/>
            <p14:sldId id="394"/>
            <p14:sldId id="395"/>
            <p14:sldId id="396"/>
            <p14:sldId id="397"/>
            <p14:sldId id="398"/>
            <p14:sldId id="339"/>
          </p14:sldIdLst>
        </p14:section>
        <p14:section name="Sección sin título" id="{1FDA9DB6-2D17-4658-9418-C35561B35E9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FBE34B-AFA5-40C5-A829-C10DB2D7F61F}" type="datetimeFigureOut">
              <a:rPr lang="es-EC" smtClean="0"/>
              <a:t>13/06/2018</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AC40B7-16F9-4986-A52D-F7E200CBF2EC}" type="slidenum">
              <a:rPr lang="es-EC" smtClean="0"/>
              <a:t>‹Nº›</a:t>
            </a:fld>
            <a:endParaRPr lang="es-EC"/>
          </a:p>
        </p:txBody>
      </p:sp>
    </p:spTree>
    <p:extLst>
      <p:ext uri="{BB962C8B-B14F-4D97-AF65-F5344CB8AC3E}">
        <p14:creationId xmlns:p14="http://schemas.microsoft.com/office/powerpoint/2010/main" val="62659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5628C775-C231-4F6B-BA13-B4DF94BCEC7E}" type="datetimeFigureOut">
              <a:rPr lang="es-EC" smtClean="0"/>
              <a:t>13/06/2018</a:t>
            </a:fld>
            <a:endParaRPr lang="es-EC"/>
          </a:p>
        </p:txBody>
      </p:sp>
      <p:sp>
        <p:nvSpPr>
          <p:cNvPr id="17" name="16 Marcador de pie de página"/>
          <p:cNvSpPr>
            <a:spLocks noGrp="1"/>
          </p:cNvSpPr>
          <p:nvPr>
            <p:ph type="ftr" sz="quarter" idx="11"/>
          </p:nvPr>
        </p:nvSpPr>
        <p:spPr/>
        <p:txBody>
          <a:bodyPr/>
          <a:lstStyle/>
          <a:p>
            <a:endParaRPr lang="es-EC"/>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C1535B-B008-4BE3-91DE-C1949237039C}" type="slidenum">
              <a:rPr lang="es-EC" smtClean="0"/>
              <a:t>‹Nº›</a:t>
            </a:fld>
            <a:endParaRPr lang="es-EC"/>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28C775-C231-4F6B-BA13-B4DF94BCEC7E}" type="datetimeFigureOut">
              <a:rPr lang="es-EC" smtClean="0"/>
              <a:t>13/06/2018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69C1535B-B008-4BE3-91DE-C1949237039C}" type="slidenum">
              <a:rPr lang="es-EC" smtClean="0"/>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69C1535B-B008-4BE3-91DE-C1949237039C}" type="slidenum">
              <a:rPr lang="es-EC" smtClean="0"/>
              <a:t>‹Nº›</a:t>
            </a:fld>
            <a:endParaRPr lang="es-EC"/>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28C775-C231-4F6B-BA13-B4DF94BCEC7E}" type="datetimeFigureOut">
              <a:rPr lang="es-EC" smtClean="0"/>
              <a:t>13/06/2018</a:t>
            </a:fld>
            <a:endParaRPr lang="es-EC"/>
          </a:p>
        </p:txBody>
      </p:sp>
      <p:sp>
        <p:nvSpPr>
          <p:cNvPr id="5" name="4 Marcador de pie de página"/>
          <p:cNvSpPr>
            <a:spLocks noGrp="1"/>
          </p:cNvSpPr>
          <p:nvPr>
            <p:ph type="ftr" sz="quarter" idx="11"/>
          </p:nvPr>
        </p:nvSpPr>
        <p:spPr/>
        <p:txBody>
          <a:bodyPr/>
          <a:lstStyle/>
          <a:p>
            <a:endParaRPr lang="es-EC"/>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628C775-C231-4F6B-BA13-B4DF94BCEC7E}" type="datetimeFigureOut">
              <a:rPr lang="es-EC" smtClean="0"/>
              <a:t>13/06/2018</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a:xfrm>
            <a:off x="4361688" y="1026372"/>
            <a:ext cx="457200" cy="441325"/>
          </a:xfrm>
        </p:spPr>
        <p:txBody>
          <a:bodyPr/>
          <a:lstStyle/>
          <a:p>
            <a:fld id="{69C1535B-B008-4BE3-91DE-C1949237039C}" type="slidenum">
              <a:rPr lang="es-EC" smtClean="0"/>
              <a:t>‹Nº›</a:t>
            </a:fld>
            <a:endParaRPr lang="es-EC"/>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C"/>
          </a:p>
        </p:txBody>
      </p:sp>
      <p:sp>
        <p:nvSpPr>
          <p:cNvPr id="4" name="3 Marcador de fecha"/>
          <p:cNvSpPr>
            <a:spLocks noGrp="1"/>
          </p:cNvSpPr>
          <p:nvPr>
            <p:ph type="dt" sz="half" idx="10"/>
          </p:nvPr>
        </p:nvSpPr>
        <p:spPr/>
        <p:txBody>
          <a:bodyPr/>
          <a:lstStyle/>
          <a:p>
            <a:fld id="{5628C775-C231-4F6B-BA13-B4DF94BCEC7E}" type="datetimeFigureOut">
              <a:rPr lang="es-EC" smtClean="0"/>
              <a:t>13/06/2018</a:t>
            </a:fld>
            <a:endParaRPr lang="es-EC"/>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C1535B-B008-4BE3-91DE-C1949237039C}" type="slidenum">
              <a:rPr lang="es-EC" smtClean="0"/>
              <a:t>‹Nº›</a:t>
            </a:fld>
            <a:endParaRPr lang="es-EC"/>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5628C775-C231-4F6B-BA13-B4DF94BCEC7E}" type="datetimeFigureOut">
              <a:rPr lang="es-EC" smtClean="0"/>
              <a:t>13/06/2018</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69C1535B-B008-4BE3-91DE-C1949237039C}" type="slidenum">
              <a:rPr lang="es-EC" smtClean="0"/>
              <a:t>‹Nº›</a:t>
            </a:fld>
            <a:endParaRPr lang="es-EC"/>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5628C775-C231-4F6B-BA13-B4DF94BCEC7E}" type="datetimeFigureOut">
              <a:rPr lang="es-EC" smtClean="0"/>
              <a:t>13/06/2018</a:t>
            </a:fld>
            <a:endParaRPr lang="es-EC"/>
          </a:p>
        </p:txBody>
      </p:sp>
      <p:sp>
        <p:nvSpPr>
          <p:cNvPr id="8" name="7 Marcador de pie de página"/>
          <p:cNvSpPr>
            <a:spLocks noGrp="1"/>
          </p:cNvSpPr>
          <p:nvPr>
            <p:ph type="ftr" sz="quarter" idx="11"/>
          </p:nvPr>
        </p:nvSpPr>
        <p:spPr>
          <a:xfrm>
            <a:off x="304800" y="6409944"/>
            <a:ext cx="3581400" cy="365760"/>
          </a:xfrm>
        </p:spPr>
        <p:txBody>
          <a:bodyPr/>
          <a:lstStyle/>
          <a:p>
            <a:endParaRPr lang="es-EC"/>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69C1535B-B008-4BE3-91DE-C1949237039C}" type="slidenum">
              <a:rPr lang="es-EC" smtClean="0"/>
              <a:t>‹Nº›</a:t>
            </a:fld>
            <a:endParaRPr lang="es-EC"/>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628C775-C231-4F6B-BA13-B4DF94BCEC7E}" type="datetimeFigureOut">
              <a:rPr lang="es-EC" smtClean="0"/>
              <a:t>13/06/2018</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a:xfrm>
            <a:off x="4343400" y="1036020"/>
            <a:ext cx="457200" cy="441325"/>
          </a:xfrm>
        </p:spPr>
        <p:txBody>
          <a:bodyPr/>
          <a:lstStyle/>
          <a:p>
            <a:fld id="{69C1535B-B008-4BE3-91DE-C1949237039C}"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5628C775-C231-4F6B-BA13-B4DF94BCEC7E}" type="datetimeFigureOut">
              <a:rPr lang="es-EC" smtClean="0"/>
              <a:t>13/06/2018</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69C1535B-B008-4BE3-91DE-C1949237039C}"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9C1535B-B008-4BE3-91DE-C1949237039C}" type="slidenum">
              <a:rPr lang="es-EC" smtClean="0"/>
              <a:t>‹Nº›</a:t>
            </a:fld>
            <a:endParaRPr lang="es-EC"/>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5628C775-C231-4F6B-BA13-B4DF94BCEC7E}" type="datetimeFigureOut">
              <a:rPr lang="es-EC" smtClean="0"/>
              <a:t>13/06/2018</a:t>
            </a:fld>
            <a:endParaRPr lang="es-EC"/>
          </a:p>
        </p:txBody>
      </p:sp>
      <p:sp>
        <p:nvSpPr>
          <p:cNvPr id="6" name="5 Marcador de pie de página"/>
          <p:cNvSpPr>
            <a:spLocks noGrp="1"/>
          </p:cNvSpPr>
          <p:nvPr>
            <p:ph type="ftr" sz="quarter" idx="11"/>
          </p:nvPr>
        </p:nvSpPr>
        <p:spPr>
          <a:xfrm>
            <a:off x="301752" y="6410848"/>
            <a:ext cx="3383280" cy="365760"/>
          </a:xfrm>
        </p:spPr>
        <p:txBody>
          <a:bodyPr/>
          <a:lstStyle/>
          <a:p>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69C1535B-B008-4BE3-91DE-C1949237039C}" type="slidenum">
              <a:rPr lang="es-EC" smtClean="0"/>
              <a:t>‹Nº›</a:t>
            </a:fld>
            <a:endParaRPr lang="es-EC"/>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5628C775-C231-4F6B-BA13-B4DF94BCEC7E}" type="datetimeFigureOut">
              <a:rPr lang="es-EC" smtClean="0"/>
              <a:t>13/06/2018</a:t>
            </a:fld>
            <a:endParaRPr lang="es-EC"/>
          </a:p>
        </p:txBody>
      </p:sp>
      <p:sp>
        <p:nvSpPr>
          <p:cNvPr id="6" name="5 Marcador de pie de página"/>
          <p:cNvSpPr>
            <a:spLocks noGrp="1"/>
          </p:cNvSpPr>
          <p:nvPr>
            <p:ph type="ftr" sz="quarter" idx="11"/>
          </p:nvPr>
        </p:nvSpPr>
        <p:spPr>
          <a:xfrm>
            <a:off x="301752" y="6410848"/>
            <a:ext cx="3584448" cy="365760"/>
          </a:xfrm>
        </p:spPr>
        <p:txBody>
          <a:bodyPr/>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628C775-C231-4F6B-BA13-B4DF94BCEC7E}" type="datetimeFigureOut">
              <a:rPr lang="es-EC" smtClean="0"/>
              <a:t>13/06/2018</a:t>
            </a:fld>
            <a:endParaRPr lang="es-EC"/>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C"/>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9C1535B-B008-4BE3-91DE-C1949237039C}" type="slidenum">
              <a:rPr lang="es-EC" smtClean="0"/>
              <a:t>‹Nº›</a:t>
            </a:fld>
            <a:endParaRPr lang="es-EC"/>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C" dirty="0" smtClean="0"/>
              <a:t>AUTOR: Ab. Marcos </a:t>
            </a:r>
            <a:r>
              <a:rPr lang="es-EC" dirty="0" err="1" smtClean="0"/>
              <a:t>VillaNUEVA</a:t>
            </a:r>
            <a:r>
              <a:rPr lang="es-EC" dirty="0" smtClean="0"/>
              <a:t> ANDRADE</a:t>
            </a:r>
          </a:p>
          <a:p>
            <a:r>
              <a:rPr lang="es-EC" dirty="0" smtClean="0"/>
              <a:t>DOCENTE INVESTIGADOR</a:t>
            </a:r>
          </a:p>
          <a:p>
            <a:r>
              <a:rPr lang="es-EC" dirty="0" smtClean="0"/>
              <a:t>FACULTAD DE JURISPRUDENCIA, CIENCIAS SOCIALES Y POLÍTICAS</a:t>
            </a:r>
          </a:p>
          <a:p>
            <a:r>
              <a:rPr lang="es-EC" dirty="0" smtClean="0"/>
              <a:t>UNIVERSIDAD DE GUAYAQUIL </a:t>
            </a:r>
            <a:endParaRPr lang="es-EC" dirty="0"/>
          </a:p>
        </p:txBody>
      </p:sp>
      <p:sp>
        <p:nvSpPr>
          <p:cNvPr id="2" name="1 Título"/>
          <p:cNvSpPr>
            <a:spLocks noGrp="1"/>
          </p:cNvSpPr>
          <p:nvPr>
            <p:ph type="ctrTitle"/>
          </p:nvPr>
        </p:nvSpPr>
        <p:spPr/>
        <p:txBody>
          <a:bodyPr>
            <a:normAutofit/>
          </a:bodyPr>
          <a:lstStyle/>
          <a:p>
            <a:r>
              <a:rPr lang="es-EC" dirty="0" smtClean="0"/>
              <a:t>TUTORIAL BÁSICO DE DERECHO TRIBUTARIO </a:t>
            </a:r>
            <a:endParaRPr lang="es-EC" dirty="0"/>
          </a:p>
        </p:txBody>
      </p:sp>
    </p:spTree>
    <p:extLst>
      <p:ext uri="{BB962C8B-B14F-4D97-AF65-F5344CB8AC3E}">
        <p14:creationId xmlns:p14="http://schemas.microsoft.com/office/powerpoint/2010/main" val="2121677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dirty="0"/>
              <a:t>Art. 285.- La política </a:t>
            </a:r>
            <a:r>
              <a:rPr lang="es-EC" dirty="0" err="1"/>
              <a:t>ﬁscal</a:t>
            </a:r>
            <a:r>
              <a:rPr lang="es-EC" dirty="0"/>
              <a:t> tendrá como objetivos </a:t>
            </a:r>
            <a:r>
              <a:rPr lang="es-EC" dirty="0" err="1"/>
              <a:t>especíﬁcos</a:t>
            </a:r>
            <a:r>
              <a:rPr lang="es-EC" dirty="0"/>
              <a:t>: 1. El </a:t>
            </a:r>
            <a:r>
              <a:rPr lang="es-EC" dirty="0" err="1"/>
              <a:t>ﬁnanciamiento</a:t>
            </a:r>
            <a:r>
              <a:rPr lang="es-EC" dirty="0"/>
              <a:t> de servicios, inversión y bienes públicos. </a:t>
            </a:r>
            <a:endParaRPr lang="es-EC" dirty="0" smtClean="0"/>
          </a:p>
          <a:p>
            <a:pPr marL="0" indent="0" algn="just">
              <a:buNone/>
            </a:pPr>
            <a:r>
              <a:rPr lang="es-EC" dirty="0" smtClean="0"/>
              <a:t>2</a:t>
            </a:r>
            <a:r>
              <a:rPr lang="es-EC" dirty="0"/>
              <a:t>. La redistribución del ingreso por medio de transferencias, tributos y subsidios adecuados. </a:t>
            </a:r>
            <a:endParaRPr lang="es-EC" dirty="0" smtClean="0"/>
          </a:p>
          <a:p>
            <a:pPr marL="0" indent="0" algn="just">
              <a:buNone/>
            </a:pPr>
            <a:r>
              <a:rPr lang="es-EC" dirty="0" smtClean="0"/>
              <a:t>3</a:t>
            </a:r>
            <a:r>
              <a:rPr lang="es-EC" dirty="0"/>
              <a:t>. La generación de incentivos para la inversión en los diferentes sectores de la economía y para la producción de bienes y servicios, socialmente deseables y ambientalmente aceptables</a:t>
            </a:r>
            <a:r>
              <a:rPr lang="es-EC" dirty="0" smtClean="0"/>
              <a:t>.</a:t>
            </a:r>
          </a:p>
          <a:p>
            <a:pPr algn="just"/>
            <a:endParaRPr lang="es-EC" dirty="0" smtClean="0"/>
          </a:p>
          <a:p>
            <a:pPr marL="0" indent="0" algn="just">
              <a:buNone/>
            </a:pPr>
            <a:r>
              <a:rPr lang="es-EC" dirty="0" smtClean="0"/>
              <a:t> </a:t>
            </a:r>
            <a:r>
              <a:rPr lang="es-EC" dirty="0"/>
              <a:t>Art. 286.- Las </a:t>
            </a:r>
            <a:r>
              <a:rPr lang="es-EC" dirty="0" err="1"/>
              <a:t>ﬁnanzas</a:t>
            </a:r>
            <a:r>
              <a:rPr lang="es-EC" dirty="0"/>
              <a:t> públicas, en todos los niveles de gobierno, se conducirán de forma sostenible, responsable y transparente y procurarán la estabilidad económica. Los egresos permanentes se </a:t>
            </a:r>
            <a:r>
              <a:rPr lang="es-EC" dirty="0" err="1"/>
              <a:t>ﬁnanciarán</a:t>
            </a:r>
            <a:r>
              <a:rPr lang="es-EC" dirty="0"/>
              <a:t> con ingresos permanentes. Los egresos permanentes para salud, educación y justicia serán prioritarios y, de manera excepcional, podrán ser </a:t>
            </a:r>
            <a:r>
              <a:rPr lang="es-EC" dirty="0" err="1"/>
              <a:t>ﬁnanciados</a:t>
            </a:r>
            <a:r>
              <a:rPr lang="es-EC" dirty="0"/>
              <a:t> con ingresos no permanentes. </a:t>
            </a:r>
            <a:endParaRPr lang="es-EC" dirty="0" smtClean="0"/>
          </a:p>
          <a:p>
            <a:pPr algn="just"/>
            <a:endParaRPr lang="es-EC" dirty="0" smtClean="0"/>
          </a:p>
        </p:txBody>
      </p:sp>
    </p:spTree>
    <p:extLst>
      <p:ext uri="{BB962C8B-B14F-4D97-AF65-F5344CB8AC3E}">
        <p14:creationId xmlns:p14="http://schemas.microsoft.com/office/powerpoint/2010/main" val="784046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a:t>
            </a:r>
            <a:endParaRPr lang="es-EC" dirty="0"/>
          </a:p>
        </p:txBody>
      </p:sp>
      <p:sp>
        <p:nvSpPr>
          <p:cNvPr id="3" name="Marcador de contenido 2"/>
          <p:cNvSpPr>
            <a:spLocks noGrp="1"/>
          </p:cNvSpPr>
          <p:nvPr>
            <p:ph sz="quarter" idx="1"/>
          </p:nvPr>
        </p:nvSpPr>
        <p:spPr/>
        <p:txBody>
          <a:bodyPr>
            <a:normAutofit fontScale="92500" lnSpcReduction="10000"/>
          </a:bodyPr>
          <a:lstStyle/>
          <a:p>
            <a:pPr marL="0" indent="0" algn="just">
              <a:buNone/>
            </a:pPr>
            <a:r>
              <a:rPr lang="es-EC" dirty="0"/>
              <a:t>Art. 287.- Toda norma que cree una obligación </a:t>
            </a:r>
            <a:r>
              <a:rPr lang="es-EC" dirty="0" err="1"/>
              <a:t>ﬁnanciada</a:t>
            </a:r>
            <a:r>
              <a:rPr lang="es-EC" dirty="0"/>
              <a:t> con recursos públicos establecerá la fuente de </a:t>
            </a:r>
            <a:r>
              <a:rPr lang="es-EC" dirty="0" err="1"/>
              <a:t>ﬁnanciamiento</a:t>
            </a:r>
            <a:r>
              <a:rPr lang="es-EC" dirty="0"/>
              <a:t> correspondiente. Solamente las instituciones de derecho público podrán </a:t>
            </a:r>
            <a:r>
              <a:rPr lang="es-EC" dirty="0" err="1"/>
              <a:t>ﬁnanciarse</a:t>
            </a:r>
            <a:r>
              <a:rPr lang="es-EC" dirty="0"/>
              <a:t> con tasas y contribuciones especiales establecidas por ley. </a:t>
            </a:r>
          </a:p>
          <a:p>
            <a:pPr algn="just"/>
            <a:endParaRPr lang="es-EC" dirty="0"/>
          </a:p>
          <a:p>
            <a:pPr marL="0" indent="0" algn="just">
              <a:buNone/>
            </a:pPr>
            <a:r>
              <a:rPr lang="es-EC" dirty="0"/>
              <a:t>Art. 288.- Las compras públicas cumplirán con criterios de </a:t>
            </a:r>
            <a:r>
              <a:rPr lang="es-EC" dirty="0" err="1"/>
              <a:t>eﬁciencia</a:t>
            </a:r>
            <a:r>
              <a:rPr lang="es-EC" dirty="0"/>
              <a:t>, transparencia, calidad, responsabilidad ambiental y social. Se priorizarán los productos y servicios nacionales, en particular los provenientes de la economía popular y solidaria, y de las micro, pequeñas y medianas unidades productivas.</a:t>
            </a:r>
          </a:p>
          <a:p>
            <a:endParaRPr lang="es-EC" dirty="0"/>
          </a:p>
          <a:p>
            <a:endParaRPr lang="es-EC" dirty="0"/>
          </a:p>
        </p:txBody>
      </p:sp>
    </p:spTree>
    <p:extLst>
      <p:ext uri="{BB962C8B-B14F-4D97-AF65-F5344CB8AC3E}">
        <p14:creationId xmlns:p14="http://schemas.microsoft.com/office/powerpoint/2010/main" val="3383810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 </a:t>
            </a:r>
            <a:endParaRPr lang="es-EC" dirty="0"/>
          </a:p>
        </p:txBody>
      </p:sp>
      <p:sp>
        <p:nvSpPr>
          <p:cNvPr id="3" name="Marcador de contenido 2"/>
          <p:cNvSpPr>
            <a:spLocks noGrp="1"/>
          </p:cNvSpPr>
          <p:nvPr>
            <p:ph sz="quarter" idx="1"/>
          </p:nvPr>
        </p:nvSpPr>
        <p:spPr/>
        <p:txBody>
          <a:bodyPr>
            <a:normAutofit fontScale="85000" lnSpcReduction="20000"/>
          </a:bodyPr>
          <a:lstStyle/>
          <a:p>
            <a:pPr marL="0" indent="0" algn="just">
              <a:buNone/>
            </a:pPr>
            <a:r>
              <a:rPr lang="es-EC" dirty="0"/>
              <a:t>Art. 300.- El régimen tributario se regirá por los principios de generalidad, progresividad, </a:t>
            </a:r>
            <a:r>
              <a:rPr lang="es-EC" dirty="0" err="1"/>
              <a:t>eﬁciencia</a:t>
            </a:r>
            <a:r>
              <a:rPr lang="es-EC" dirty="0"/>
              <a:t>, simplicidad administrativa, irretroactividad, equidad, transparencia y </a:t>
            </a:r>
            <a:r>
              <a:rPr lang="es-EC" dirty="0" err="1"/>
              <a:t>suﬁciencia</a:t>
            </a:r>
            <a:r>
              <a:rPr lang="es-EC" dirty="0"/>
              <a:t> recaudatoria. Se priorizarán los impuestos directos y progresivos. La política tributaria promoverá la redistribución y estimulará el empleo, la producción de bienes y servicios, y conductas ecológicas, sociales y económicas responsables. </a:t>
            </a:r>
            <a:endParaRPr lang="es-EC" dirty="0" smtClean="0"/>
          </a:p>
          <a:p>
            <a:pPr algn="just"/>
            <a:endParaRPr lang="es-EC" dirty="0" smtClean="0"/>
          </a:p>
          <a:p>
            <a:pPr marL="0" indent="0" algn="just">
              <a:buNone/>
            </a:pPr>
            <a:r>
              <a:rPr lang="es-EC" dirty="0" smtClean="0"/>
              <a:t>Art</a:t>
            </a:r>
            <a:r>
              <a:rPr lang="es-EC" dirty="0"/>
              <a:t>. 301.- Solo por iniciativa de la Función Ejecutiva y mediante ley sancionada por la Asamblea Nacional se podrá establecer, </a:t>
            </a:r>
            <a:r>
              <a:rPr lang="es-EC" dirty="0" err="1"/>
              <a:t>modiﬁcar</a:t>
            </a:r>
            <a:r>
              <a:rPr lang="es-EC" dirty="0"/>
              <a:t>, exonerar o extinguir impuestos. Solo por acto normativo de órgano competente se podrán establecer, </a:t>
            </a:r>
            <a:r>
              <a:rPr lang="es-EC" dirty="0" err="1"/>
              <a:t>modiﬁcar</a:t>
            </a:r>
            <a:r>
              <a:rPr lang="es-EC" dirty="0"/>
              <a:t>, exonerar y extinguir tasas y contribuciones. Las tasas y contribuciones especiales se crearán y regularán de acuerdo con la ley. </a:t>
            </a:r>
          </a:p>
        </p:txBody>
      </p:sp>
    </p:spTree>
    <p:extLst>
      <p:ext uri="{BB962C8B-B14F-4D97-AF65-F5344CB8AC3E}">
        <p14:creationId xmlns:p14="http://schemas.microsoft.com/office/powerpoint/2010/main" val="1814750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a:t>
            </a:r>
            <a:endParaRPr lang="es-EC" dirty="0"/>
          </a:p>
        </p:txBody>
      </p:sp>
      <p:sp>
        <p:nvSpPr>
          <p:cNvPr id="3" name="Marcador de contenido 2"/>
          <p:cNvSpPr>
            <a:spLocks noGrp="1"/>
          </p:cNvSpPr>
          <p:nvPr>
            <p:ph sz="quarter" idx="1"/>
          </p:nvPr>
        </p:nvSpPr>
        <p:spPr/>
        <p:txBody>
          <a:bodyPr>
            <a:normAutofit fontScale="85000" lnSpcReduction="20000"/>
          </a:bodyPr>
          <a:lstStyle/>
          <a:p>
            <a:pPr marL="0" indent="0" algn="just">
              <a:buNone/>
            </a:pPr>
            <a:r>
              <a:rPr lang="es-EC" dirty="0"/>
              <a:t>Art. 302.- Las políticas monetaria, crediticia, cambiaria y </a:t>
            </a:r>
            <a:r>
              <a:rPr lang="es-EC" dirty="0" err="1"/>
              <a:t>ﬁnanciera</a:t>
            </a:r>
            <a:r>
              <a:rPr lang="es-EC" dirty="0"/>
              <a:t> tendrán como objetivos</a:t>
            </a:r>
            <a:r>
              <a:rPr lang="es-EC" dirty="0" smtClean="0"/>
              <a:t>:</a:t>
            </a:r>
          </a:p>
          <a:p>
            <a:pPr marL="0" indent="0" algn="just">
              <a:buNone/>
            </a:pPr>
            <a:r>
              <a:rPr lang="es-EC" dirty="0" smtClean="0"/>
              <a:t> </a:t>
            </a:r>
            <a:r>
              <a:rPr lang="es-EC" dirty="0"/>
              <a:t>1. Suministrar los medios de pago necesarios para que el sistema económico opere con </a:t>
            </a:r>
            <a:r>
              <a:rPr lang="es-EC" dirty="0" err="1"/>
              <a:t>eﬁciencia</a:t>
            </a:r>
            <a:r>
              <a:rPr lang="es-EC" dirty="0" smtClean="0"/>
              <a:t>.</a:t>
            </a:r>
          </a:p>
          <a:p>
            <a:pPr marL="0" indent="0" algn="just">
              <a:buNone/>
            </a:pPr>
            <a:r>
              <a:rPr lang="es-EC" dirty="0" smtClean="0"/>
              <a:t> </a:t>
            </a:r>
            <a:r>
              <a:rPr lang="es-EC" dirty="0"/>
              <a:t>2. Establecer niveles de liquidez global que garanticen adecuados márgenes de seguridad </a:t>
            </a:r>
            <a:r>
              <a:rPr lang="es-EC" dirty="0" err="1"/>
              <a:t>ﬁnanciera</a:t>
            </a:r>
            <a:r>
              <a:rPr lang="es-EC" dirty="0"/>
              <a:t>. </a:t>
            </a:r>
            <a:endParaRPr lang="es-EC" dirty="0" smtClean="0"/>
          </a:p>
          <a:p>
            <a:pPr marL="0" indent="0" algn="just">
              <a:buNone/>
            </a:pPr>
            <a:r>
              <a:rPr lang="es-EC" dirty="0" smtClean="0"/>
              <a:t>3</a:t>
            </a:r>
            <a:r>
              <a:rPr lang="es-EC" dirty="0"/>
              <a:t>. Orientar los excedentes de liquidez hacia la inversión requerida para el desarrollo del país. </a:t>
            </a:r>
            <a:endParaRPr lang="es-EC" dirty="0" smtClean="0"/>
          </a:p>
          <a:p>
            <a:pPr marL="0" indent="0" algn="just">
              <a:buNone/>
            </a:pPr>
            <a:r>
              <a:rPr lang="es-EC" dirty="0" smtClean="0"/>
              <a:t>4</a:t>
            </a:r>
            <a:r>
              <a:rPr lang="es-EC" dirty="0"/>
              <a:t>. Promover niveles y relaciones entre las tasas de interés pasivas y activas que estimulen el ahorro nacional y el </a:t>
            </a:r>
            <a:r>
              <a:rPr lang="es-EC" dirty="0" err="1"/>
              <a:t>ﬁnanciamiento</a:t>
            </a:r>
            <a:r>
              <a:rPr lang="es-EC" dirty="0"/>
              <a:t> de las actividades productivas, con el propósito de mantener la estabilidad de precios y los equilibrios monetarios en la balanza de pagos, de acuerdo al objetivo de estabilidad económica </a:t>
            </a:r>
            <a:r>
              <a:rPr lang="es-EC" dirty="0" err="1"/>
              <a:t>deﬁnido</a:t>
            </a:r>
            <a:r>
              <a:rPr lang="es-EC" dirty="0"/>
              <a:t> en la Constitución. </a:t>
            </a:r>
          </a:p>
        </p:txBody>
      </p:sp>
    </p:spTree>
    <p:extLst>
      <p:ext uri="{BB962C8B-B14F-4D97-AF65-F5344CB8AC3E}">
        <p14:creationId xmlns:p14="http://schemas.microsoft.com/office/powerpoint/2010/main" val="2022828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a:t>
            </a:r>
            <a:endParaRPr lang="es-EC" dirty="0"/>
          </a:p>
        </p:txBody>
      </p:sp>
      <p:sp>
        <p:nvSpPr>
          <p:cNvPr id="3" name="Marcador de contenido 2"/>
          <p:cNvSpPr>
            <a:spLocks noGrp="1"/>
          </p:cNvSpPr>
          <p:nvPr>
            <p:ph sz="quarter" idx="1"/>
          </p:nvPr>
        </p:nvSpPr>
        <p:spPr/>
        <p:txBody>
          <a:bodyPr/>
          <a:lstStyle/>
          <a:p>
            <a:pPr marL="0" indent="0" algn="just">
              <a:buNone/>
            </a:pPr>
            <a:r>
              <a:rPr lang="es-EC" dirty="0"/>
              <a:t>Art. 303.- La formulación de las políticas monetaria, crediticia, cambiaria y </a:t>
            </a:r>
            <a:r>
              <a:rPr lang="es-EC" dirty="0" err="1"/>
              <a:t>ﬁnanciera</a:t>
            </a:r>
            <a:r>
              <a:rPr lang="es-EC" dirty="0"/>
              <a:t> es facultad exclusiva de la Función Ejecutiva y se instrumentará a través del Banco Central. La ley regulará la circulación de la moneda con poder liberatorio en el territorio ecuatoriano. La ejecución de la política crediticia y </a:t>
            </a:r>
            <a:r>
              <a:rPr lang="es-EC" dirty="0" err="1"/>
              <a:t>ﬁnanciera</a:t>
            </a:r>
            <a:r>
              <a:rPr lang="es-EC" dirty="0"/>
              <a:t> también se ejercerá a través de la banca pública. El Banco Central es una persona jurídica de derecho público, cuya organización y funcionamiento será establecido por la ley.</a:t>
            </a:r>
          </a:p>
          <a:p>
            <a:endParaRPr lang="es-EC" dirty="0"/>
          </a:p>
        </p:txBody>
      </p:sp>
    </p:spTree>
    <p:extLst>
      <p:ext uri="{BB962C8B-B14F-4D97-AF65-F5344CB8AC3E}">
        <p14:creationId xmlns:p14="http://schemas.microsoft.com/office/powerpoint/2010/main" val="126910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 </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dirty="0"/>
              <a:t>Art. 304.- La política comercial tendrá los siguientes objetivos</a:t>
            </a:r>
            <a:r>
              <a:rPr lang="es-EC" dirty="0" smtClean="0"/>
              <a:t>:</a:t>
            </a:r>
          </a:p>
          <a:p>
            <a:pPr marL="0" indent="0" algn="just">
              <a:buNone/>
            </a:pPr>
            <a:endParaRPr lang="es-EC" dirty="0" smtClean="0"/>
          </a:p>
          <a:p>
            <a:pPr marL="0" indent="0" algn="just">
              <a:buNone/>
            </a:pPr>
            <a:r>
              <a:rPr lang="es-EC" dirty="0" smtClean="0"/>
              <a:t> </a:t>
            </a:r>
            <a:r>
              <a:rPr lang="es-EC" dirty="0"/>
              <a:t>1. Desarrollar, fortalecer y dinamizar los mercados internos a partir del objetivo estratégico establecido en el Plan Nacional de Desarrollo. </a:t>
            </a:r>
            <a:endParaRPr lang="es-EC" dirty="0" smtClean="0"/>
          </a:p>
          <a:p>
            <a:pPr marL="0" indent="0" algn="just">
              <a:buNone/>
            </a:pPr>
            <a:r>
              <a:rPr lang="es-EC" dirty="0" smtClean="0"/>
              <a:t>2</a:t>
            </a:r>
            <a:r>
              <a:rPr lang="es-EC" dirty="0"/>
              <a:t>. Regular, promover y ejecutar las acciones correspondientes para impulsar la inserción estratégica del país en la economía mundial</a:t>
            </a:r>
            <a:r>
              <a:rPr lang="es-EC" dirty="0" smtClean="0"/>
              <a:t>.</a:t>
            </a:r>
            <a:endParaRPr lang="es-EC" dirty="0"/>
          </a:p>
          <a:p>
            <a:pPr marL="0" indent="0" algn="just">
              <a:buNone/>
            </a:pPr>
            <a:r>
              <a:rPr lang="es-EC" dirty="0" smtClean="0"/>
              <a:t>3</a:t>
            </a:r>
            <a:r>
              <a:rPr lang="es-EC" dirty="0"/>
              <a:t>. Fortalecer el aparato productivo y la producción nacionales. </a:t>
            </a:r>
            <a:endParaRPr lang="es-EC" dirty="0" smtClean="0"/>
          </a:p>
          <a:p>
            <a:pPr marL="0" indent="0" algn="just">
              <a:buNone/>
            </a:pPr>
            <a:r>
              <a:rPr lang="es-EC" dirty="0" smtClean="0"/>
              <a:t>4</a:t>
            </a:r>
            <a:r>
              <a:rPr lang="es-EC" dirty="0"/>
              <a:t>. Contribuir a que se garanticen la soberanía alimentaria y energética, y se reduzcan las desigualdades internas. </a:t>
            </a:r>
            <a:endParaRPr lang="es-EC" dirty="0" smtClean="0"/>
          </a:p>
          <a:p>
            <a:pPr marL="0" indent="0" algn="just">
              <a:buNone/>
            </a:pPr>
            <a:r>
              <a:rPr lang="es-EC" dirty="0" smtClean="0"/>
              <a:t>5</a:t>
            </a:r>
            <a:r>
              <a:rPr lang="es-EC" dirty="0"/>
              <a:t>. Impulsar el desarrollo de las economías de escala y del comercio justo. </a:t>
            </a:r>
            <a:endParaRPr lang="es-EC" dirty="0" smtClean="0"/>
          </a:p>
          <a:p>
            <a:pPr marL="0" indent="0" algn="just">
              <a:buNone/>
            </a:pPr>
            <a:r>
              <a:rPr lang="es-EC" dirty="0" smtClean="0"/>
              <a:t>6</a:t>
            </a:r>
            <a:r>
              <a:rPr lang="es-EC" dirty="0"/>
              <a:t>. Evitar las prácticas monopólicas y oligopólicas, particularmente en el sector privado, y otras que afecten el funcionamiento de los mercados. </a:t>
            </a:r>
          </a:p>
        </p:txBody>
      </p:sp>
    </p:spTree>
    <p:extLst>
      <p:ext uri="{BB962C8B-B14F-4D97-AF65-F5344CB8AC3E}">
        <p14:creationId xmlns:p14="http://schemas.microsoft.com/office/powerpoint/2010/main" val="3921208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dirty="0"/>
              <a:t>Art. 305.- La creación de aranceles y la </a:t>
            </a:r>
            <a:r>
              <a:rPr lang="es-EC" dirty="0" err="1"/>
              <a:t>ﬁjación</a:t>
            </a:r>
            <a:r>
              <a:rPr lang="es-EC" dirty="0"/>
              <a:t> de sus niveles son competencia exclusiva de la Función Ejecutiva. </a:t>
            </a:r>
            <a:endParaRPr lang="es-EC" dirty="0" smtClean="0"/>
          </a:p>
          <a:p>
            <a:pPr marL="0" indent="0" algn="just">
              <a:buNone/>
            </a:pPr>
            <a:endParaRPr lang="es-EC" dirty="0" smtClean="0"/>
          </a:p>
          <a:p>
            <a:pPr marL="0" indent="0" algn="just">
              <a:buNone/>
            </a:pPr>
            <a:r>
              <a:rPr lang="es-EC" dirty="0" smtClean="0"/>
              <a:t>Art</a:t>
            </a:r>
            <a:r>
              <a:rPr lang="es-EC" dirty="0"/>
              <a:t>. 306.- El Estado promoverá las exportaciones ambientalmente responsables, con preferencia de aquellas que generen mayor empleo y valor agregado, y en particular las exportaciones de los pequeños y medianos productores y del sector artesanal. El Estado propiciará las importaciones necesarias para los objetivos del desarrollo y desincentivará aquellas que afecten negativamente a la producción nacional, a la población y a la naturaleza. </a:t>
            </a:r>
            <a:endParaRPr lang="es-EC" dirty="0" smtClean="0"/>
          </a:p>
          <a:p>
            <a:pPr marL="0" indent="0" algn="just">
              <a:buNone/>
            </a:pPr>
            <a:endParaRPr lang="es-EC" dirty="0"/>
          </a:p>
          <a:p>
            <a:pPr marL="0" indent="0" algn="just">
              <a:buNone/>
            </a:pPr>
            <a:r>
              <a:rPr lang="es-EC" dirty="0" smtClean="0"/>
              <a:t>Art</a:t>
            </a:r>
            <a:r>
              <a:rPr lang="es-EC" dirty="0"/>
              <a:t>. 307.- Los contratos celebrados por el Estado con personas naturales o jurídicas extranjeras llevarán implícita la renuncia de éstas a toda reclamación diplomática, salvo contrataciones que correspondan al servicio diplomático.</a:t>
            </a:r>
          </a:p>
          <a:p>
            <a:endParaRPr lang="es-EC" dirty="0"/>
          </a:p>
        </p:txBody>
      </p:sp>
    </p:spTree>
    <p:extLst>
      <p:ext uri="{BB962C8B-B14F-4D97-AF65-F5344CB8AC3E}">
        <p14:creationId xmlns:p14="http://schemas.microsoft.com/office/powerpoint/2010/main" val="2893491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INTERNACIONAL</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dirty="0" smtClean="0"/>
              <a:t>Tributos de comercio exterior: arancel, para arancel, salvaguardia. </a:t>
            </a:r>
          </a:p>
          <a:p>
            <a:pPr algn="just"/>
            <a:r>
              <a:rPr lang="es-EC" dirty="0" smtClean="0"/>
              <a:t>Canasta Comercial Transfronteriza: listado de productos que pueden ser importados, con beneficios arancelarios,  por los comerciantes registrados de las ciudades ecuatorianas limítrofes, con Colombia y Perú. </a:t>
            </a:r>
          </a:p>
          <a:p>
            <a:pPr algn="just"/>
            <a:r>
              <a:rPr lang="es-EC" dirty="0" smtClean="0"/>
              <a:t>Convenios para evitar la doble tributación: convenios entre países que aceptan el cumplimiento de las obligaciones tributarias de sus contribuyentes. </a:t>
            </a:r>
          </a:p>
          <a:p>
            <a:pPr algn="just"/>
            <a:r>
              <a:rPr lang="es-EC" dirty="0" smtClean="0"/>
              <a:t>Precios de transferencia: estudios para determinar los precios de los productos en el comercio internacional. </a:t>
            </a:r>
          </a:p>
          <a:p>
            <a:pPr algn="just"/>
            <a:r>
              <a:rPr lang="es-EC" dirty="0" smtClean="0"/>
              <a:t>ATPDEA: ley de beneficios arancelarios para países andinos, para la erradicación de la droga. </a:t>
            </a:r>
          </a:p>
          <a:p>
            <a:pPr algn="just"/>
            <a:r>
              <a:rPr lang="es-EC" dirty="0" smtClean="0"/>
              <a:t>CAT: certificados de abono tributario</a:t>
            </a:r>
          </a:p>
          <a:p>
            <a:pPr algn="just"/>
            <a:r>
              <a:rPr lang="es-EC" dirty="0" err="1" smtClean="0"/>
              <a:t>Draw</a:t>
            </a:r>
            <a:r>
              <a:rPr lang="es-EC" dirty="0" smtClean="0"/>
              <a:t> Back: devolución de tributos de las materias primas de los productos que se exportan</a:t>
            </a:r>
          </a:p>
        </p:txBody>
      </p:sp>
    </p:spTree>
    <p:extLst>
      <p:ext uri="{BB962C8B-B14F-4D97-AF65-F5344CB8AC3E}">
        <p14:creationId xmlns:p14="http://schemas.microsoft.com/office/powerpoint/2010/main" val="997494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INTERNACIONAL</a:t>
            </a:r>
            <a:endParaRPr lang="es-EC" dirty="0"/>
          </a:p>
        </p:txBody>
      </p:sp>
      <p:sp>
        <p:nvSpPr>
          <p:cNvPr id="3" name="Marcador de contenido 2"/>
          <p:cNvSpPr>
            <a:spLocks noGrp="1"/>
          </p:cNvSpPr>
          <p:nvPr>
            <p:ph sz="quarter" idx="1"/>
          </p:nvPr>
        </p:nvSpPr>
        <p:spPr/>
        <p:txBody>
          <a:bodyPr>
            <a:normAutofit/>
          </a:bodyPr>
          <a:lstStyle/>
          <a:p>
            <a:r>
              <a:rPr lang="es-EC" dirty="0"/>
              <a:t>SGP</a:t>
            </a:r>
            <a:r>
              <a:rPr lang="es-EC" dirty="0" smtClean="0"/>
              <a:t>: sistema general de preferencias. Convenio unilateral con EE.UU. Renovado hasta el 2020</a:t>
            </a:r>
            <a:endParaRPr lang="es-EC" dirty="0"/>
          </a:p>
          <a:p>
            <a:r>
              <a:rPr lang="es-EC" dirty="0"/>
              <a:t>SGP PLUS</a:t>
            </a:r>
            <a:r>
              <a:rPr lang="es-EC" dirty="0" smtClean="0"/>
              <a:t>: Convenio unilateral con U.E. Está terminado. </a:t>
            </a:r>
            <a:endParaRPr lang="es-EC" dirty="0"/>
          </a:p>
          <a:p>
            <a:r>
              <a:rPr lang="es-EC" dirty="0" smtClean="0"/>
              <a:t>NMF: esquema de nación más favorecida </a:t>
            </a:r>
            <a:endParaRPr lang="es-EC" dirty="0"/>
          </a:p>
          <a:p>
            <a:r>
              <a:rPr lang="es-EC" dirty="0" smtClean="0"/>
              <a:t> ¿ Qué son ?: Convenio </a:t>
            </a:r>
            <a:r>
              <a:rPr lang="es-EC" dirty="0" err="1" smtClean="0"/>
              <a:t>Multipartes</a:t>
            </a:r>
            <a:r>
              <a:rPr lang="es-EC" dirty="0" smtClean="0"/>
              <a:t> con la UE, CAN, UNASUR, MERCOSUR, Alianza del Pacífico</a:t>
            </a:r>
          </a:p>
          <a:p>
            <a:endParaRPr lang="es-EC" dirty="0" smtClean="0"/>
          </a:p>
        </p:txBody>
      </p:sp>
    </p:spTree>
    <p:extLst>
      <p:ext uri="{BB962C8B-B14F-4D97-AF65-F5344CB8AC3E}">
        <p14:creationId xmlns:p14="http://schemas.microsoft.com/office/powerpoint/2010/main" val="2787726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b="1" dirty="0" smtClean="0"/>
              <a:t>Tipos de tributos</a:t>
            </a:r>
          </a:p>
          <a:p>
            <a:pPr marL="0" indent="0" algn="just">
              <a:buNone/>
            </a:pPr>
            <a:r>
              <a:rPr lang="es-EC" dirty="0" smtClean="0"/>
              <a:t>Los </a:t>
            </a:r>
            <a:r>
              <a:rPr lang="es-EC" dirty="0"/>
              <a:t>preceptos de este Código regulan las relaciones jurídicas provenientes de los tributos, entre los sujetos activos y los contribuyentes o responsables de aquellos. Se aplicarán a todos los tributos: nacionales, provinciales, municipales o locales o de otros entes acreedores de los mismos, así como a las situaciones que se deriven o se relacionen con ellos</a:t>
            </a:r>
            <a:r>
              <a:rPr lang="es-EC" dirty="0" smtClean="0"/>
              <a:t>. Para </a:t>
            </a:r>
            <a:r>
              <a:rPr lang="es-EC" dirty="0"/>
              <a:t>estos efectos, </a:t>
            </a:r>
            <a:r>
              <a:rPr lang="es-EC" dirty="0" err="1"/>
              <a:t>entiéndese</a:t>
            </a:r>
            <a:r>
              <a:rPr lang="es-EC" dirty="0"/>
              <a:t> por tributos los impuestos, las tasas y las contribuciones especiales o de mejora</a:t>
            </a:r>
            <a:r>
              <a:rPr lang="es-EC" dirty="0" smtClean="0"/>
              <a:t>. Art. 1 COT (Código Orgánico Tributario)</a:t>
            </a:r>
          </a:p>
          <a:p>
            <a:endParaRPr lang="es-EC" dirty="0" smtClean="0"/>
          </a:p>
          <a:p>
            <a:pPr marL="0" indent="0">
              <a:buNone/>
            </a:pPr>
            <a:r>
              <a:rPr lang="es-EC" b="1" dirty="0" smtClean="0"/>
              <a:t>Poder tributario</a:t>
            </a:r>
          </a:p>
          <a:p>
            <a:pPr marL="0" indent="0" algn="just">
              <a:buNone/>
            </a:pPr>
            <a:r>
              <a:rPr lang="es-EC" dirty="0" smtClean="0"/>
              <a:t>Sólo </a:t>
            </a:r>
            <a:r>
              <a:rPr lang="es-EC" dirty="0"/>
              <a:t>por acto legislativo de órgano competente se podrán establecer, modificar o extinguir tributos. No se dictarán leyes tributarias con efecto retroactivo en perjuicio de los contribuyentes</a:t>
            </a:r>
            <a:r>
              <a:rPr lang="es-EC" dirty="0" smtClean="0"/>
              <a:t>. Art. 3 COT</a:t>
            </a:r>
          </a:p>
          <a:p>
            <a:pPr marL="0" indent="0" algn="just">
              <a:buNone/>
            </a:pPr>
            <a:endParaRPr lang="es-EC" dirty="0"/>
          </a:p>
          <a:p>
            <a:pPr marL="0" indent="0">
              <a:buNone/>
            </a:pPr>
            <a:endParaRPr lang="es-EC" dirty="0" smtClean="0"/>
          </a:p>
        </p:txBody>
      </p:sp>
    </p:spTree>
    <p:extLst>
      <p:ext uri="{BB962C8B-B14F-4D97-AF65-F5344CB8AC3E}">
        <p14:creationId xmlns:p14="http://schemas.microsoft.com/office/powerpoint/2010/main" val="884096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ASPECTOS HISTÓRICOS TRIBUTARIOS</a:t>
            </a:r>
            <a:endParaRPr lang="es-EC" dirty="0"/>
          </a:p>
        </p:txBody>
      </p:sp>
      <p:sp>
        <p:nvSpPr>
          <p:cNvPr id="3" name="Marcador de contenido 2"/>
          <p:cNvSpPr>
            <a:spLocks noGrp="1"/>
          </p:cNvSpPr>
          <p:nvPr>
            <p:ph sz="quarter" idx="1"/>
          </p:nvPr>
        </p:nvSpPr>
        <p:spPr/>
        <p:txBody>
          <a:bodyPr/>
          <a:lstStyle/>
          <a:p>
            <a:r>
              <a:rPr lang="es-EC" dirty="0" smtClean="0"/>
              <a:t>Tributos en la Antigua Roma: </a:t>
            </a:r>
            <a:r>
              <a:rPr lang="es-EC" dirty="0" err="1" smtClean="0"/>
              <a:t>Tributum</a:t>
            </a:r>
            <a:r>
              <a:rPr lang="es-EC" dirty="0" smtClean="0"/>
              <a:t>, décima de trigo, pontazgo, </a:t>
            </a:r>
            <a:r>
              <a:rPr lang="es-EC" dirty="0" err="1" smtClean="0"/>
              <a:t>portuorium</a:t>
            </a:r>
            <a:r>
              <a:rPr lang="es-EC" dirty="0" smtClean="0"/>
              <a:t>, etc. </a:t>
            </a:r>
          </a:p>
          <a:p>
            <a:r>
              <a:rPr lang="es-EC" dirty="0" smtClean="0"/>
              <a:t>Tributos en la Edad Media: talla</a:t>
            </a:r>
          </a:p>
          <a:p>
            <a:r>
              <a:rPr lang="es-EC" dirty="0" smtClean="0"/>
              <a:t>Tributos en la Real Audiencia de Quito: diezmo, </a:t>
            </a:r>
          </a:p>
          <a:p>
            <a:r>
              <a:rPr lang="es-EC" dirty="0" smtClean="0"/>
              <a:t>Tributos en Ecuador en el siglo XIX: tres por mil.</a:t>
            </a:r>
          </a:p>
          <a:p>
            <a:pPr marL="0" indent="0">
              <a:buNone/>
            </a:pPr>
            <a:endParaRPr lang="es-EC" dirty="0"/>
          </a:p>
        </p:txBody>
      </p:sp>
    </p:spTree>
    <p:extLst>
      <p:ext uri="{BB962C8B-B14F-4D97-AF65-F5344CB8AC3E}">
        <p14:creationId xmlns:p14="http://schemas.microsoft.com/office/powerpoint/2010/main" val="452038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92500" lnSpcReduction="20000"/>
          </a:bodyPr>
          <a:lstStyle/>
          <a:p>
            <a:pPr marL="0" indent="0">
              <a:buNone/>
            </a:pPr>
            <a:r>
              <a:rPr lang="es-EC" b="1" dirty="0"/>
              <a:t>Principios tributarios</a:t>
            </a:r>
          </a:p>
          <a:p>
            <a:pPr marL="0" indent="0" algn="just">
              <a:buNone/>
            </a:pPr>
            <a:r>
              <a:rPr lang="es-EC" dirty="0"/>
              <a:t> El régimen tributario se regirá por los principios de legalidad, generalidad, igualdad, proporcionalidad e irretroactividad.   Art. 5 COT</a:t>
            </a:r>
          </a:p>
          <a:p>
            <a:pPr marL="0" indent="0" algn="just">
              <a:buNone/>
            </a:pPr>
            <a:endParaRPr lang="es-EC" dirty="0"/>
          </a:p>
          <a:p>
            <a:pPr marL="0" indent="0">
              <a:buNone/>
            </a:pPr>
            <a:r>
              <a:rPr lang="es-EC" b="1" dirty="0"/>
              <a:t>Fines de los tributos</a:t>
            </a:r>
          </a:p>
          <a:p>
            <a:pPr marL="0" indent="0" algn="just">
              <a:buNone/>
            </a:pPr>
            <a:r>
              <a:rPr lang="es-EC" dirty="0"/>
              <a:t>  Los tributos, además de ser medios para recaudar ingresos públicos, servirán como instrumento de política económica general, estimulando la inversión, la reinversión, el ahorro y su destino hacia los fines productivos y de desarrollo nacional; atenderán a las exigencias de estabilidad y progreso sociales y procurarán una mejor distribución de la renta nacional.        Art. 6 </a:t>
            </a:r>
          </a:p>
          <a:p>
            <a:endParaRPr lang="es-EC" dirty="0"/>
          </a:p>
        </p:txBody>
      </p:sp>
    </p:spTree>
    <p:extLst>
      <p:ext uri="{BB962C8B-B14F-4D97-AF65-F5344CB8AC3E}">
        <p14:creationId xmlns:p14="http://schemas.microsoft.com/office/powerpoint/2010/main" val="365523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85000" lnSpcReduction="10000"/>
          </a:bodyPr>
          <a:lstStyle/>
          <a:p>
            <a:pPr marL="0" indent="0" algn="just">
              <a:buNone/>
            </a:pPr>
            <a:r>
              <a:rPr lang="es-EC" b="1" dirty="0"/>
              <a:t>Facultad </a:t>
            </a:r>
            <a:r>
              <a:rPr lang="es-EC" b="1" dirty="0" smtClean="0"/>
              <a:t>reglamentaria</a:t>
            </a:r>
          </a:p>
          <a:p>
            <a:pPr marL="0" indent="0">
              <a:buNone/>
            </a:pPr>
            <a:endParaRPr lang="es-EC" b="1" dirty="0"/>
          </a:p>
          <a:p>
            <a:pPr marL="0" indent="0">
              <a:buNone/>
            </a:pPr>
            <a:r>
              <a:rPr lang="es-EC" dirty="0" smtClean="0"/>
              <a:t>Facultad </a:t>
            </a:r>
            <a:r>
              <a:rPr lang="es-EC" dirty="0"/>
              <a:t>reglamentaria.- Sólo al Presidente de la República, corresponde dictar los reglamentos para la aplicación de las leyes tributarias. El Director General del Servicio de Rentas Internas y el Gerente General de la Corporación Aduanera Ecuatoriana, en sus respectivos ámbitos, dictarán circulares o disposiciones generales necesarias para la aplicación de las leyes tributarias y para la armonía y eficiencia de su administración</a:t>
            </a:r>
            <a:r>
              <a:rPr lang="es-EC" dirty="0" smtClean="0"/>
              <a:t>.</a:t>
            </a:r>
          </a:p>
          <a:p>
            <a:pPr marL="0" indent="0">
              <a:buNone/>
            </a:pPr>
            <a:endParaRPr lang="es-EC" dirty="0"/>
          </a:p>
          <a:p>
            <a:pPr marL="0" indent="0">
              <a:buNone/>
            </a:pPr>
            <a:r>
              <a:rPr lang="es-EC" dirty="0"/>
              <a:t>Ningún reglamento podrá modificar o alterar el sentido de la ley ni crear obligaciones impositivas o establecer exenciones no previstas en ella</a:t>
            </a:r>
            <a:r>
              <a:rPr lang="es-EC" dirty="0" smtClean="0"/>
              <a:t>.</a:t>
            </a:r>
          </a:p>
          <a:p>
            <a:pPr marL="0" indent="0">
              <a:buNone/>
            </a:pPr>
            <a:endParaRPr lang="es-EC" dirty="0"/>
          </a:p>
          <a:p>
            <a:endParaRPr lang="es-EC" dirty="0"/>
          </a:p>
          <a:p>
            <a:endParaRPr lang="es-EC" dirty="0"/>
          </a:p>
        </p:txBody>
      </p:sp>
    </p:spTree>
    <p:extLst>
      <p:ext uri="{BB962C8B-B14F-4D97-AF65-F5344CB8AC3E}">
        <p14:creationId xmlns:p14="http://schemas.microsoft.com/office/powerpoint/2010/main" val="3929890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92500" lnSpcReduction="10000"/>
          </a:bodyPr>
          <a:lstStyle/>
          <a:p>
            <a:pPr marL="0" indent="0" algn="just">
              <a:buNone/>
            </a:pPr>
            <a:r>
              <a:rPr lang="es-EC" dirty="0"/>
              <a:t>En ejercicio de esta facultad no podrá suspenderse la aplicación de leyes, adicionarlas, reformarlas, o no cumplirlas, a pretexto de interpretarlas, siendo responsable por todo abuso de autoridad que se ejerza contra los administrados, el funcionario o autoridad que dicte la orden ilegal. Art. 7 COT</a:t>
            </a:r>
          </a:p>
          <a:p>
            <a:pPr marL="0" indent="0" algn="just">
              <a:buNone/>
            </a:pPr>
            <a:endParaRPr lang="es-EC" dirty="0"/>
          </a:p>
          <a:p>
            <a:pPr marL="0" indent="0" algn="just">
              <a:buNone/>
            </a:pPr>
            <a:r>
              <a:rPr lang="es-EC" dirty="0" smtClean="0"/>
              <a:t>Facultad </a:t>
            </a:r>
            <a:r>
              <a:rPr lang="es-EC" dirty="0"/>
              <a:t>reglamentaria de las municipalidades y consejos provinciales.- Lo dispuesto en el artículo anterior se aplicará igualmente a las municipalidades y consejos provinciales, cuando la ley conceda a estas instituciones la facultad reglamentaria. Art. 8 COT</a:t>
            </a:r>
          </a:p>
          <a:p>
            <a:pPr marL="0" indent="0">
              <a:buNone/>
            </a:pPr>
            <a:endParaRPr lang="es-EC" dirty="0"/>
          </a:p>
          <a:p>
            <a:endParaRPr lang="es-EC" dirty="0"/>
          </a:p>
          <a:p>
            <a:endParaRPr lang="es-EC" dirty="0"/>
          </a:p>
        </p:txBody>
      </p:sp>
    </p:spTree>
    <p:extLst>
      <p:ext uri="{BB962C8B-B14F-4D97-AF65-F5344CB8AC3E}">
        <p14:creationId xmlns:p14="http://schemas.microsoft.com/office/powerpoint/2010/main" val="3652518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70000" lnSpcReduction="20000"/>
          </a:bodyPr>
          <a:lstStyle/>
          <a:p>
            <a:pPr marL="0" indent="0">
              <a:buNone/>
            </a:pPr>
            <a:r>
              <a:rPr lang="es-EC" b="1" dirty="0" smtClean="0"/>
              <a:t>Impugnación </a:t>
            </a:r>
          </a:p>
          <a:p>
            <a:pPr marL="0" indent="0" algn="just">
              <a:buNone/>
            </a:pPr>
            <a:r>
              <a:rPr lang="es-EC" dirty="0"/>
              <a:t>Actividad reglada e impugnable.- El ejercicio de la potestad reglamentaria y los actos de gestión en materia tributaria, constituyen actividad reglada y son impugnables por las vías administrativa y jurisdiccional de acuerdo a la ley</a:t>
            </a:r>
            <a:r>
              <a:rPr lang="es-EC" dirty="0" smtClean="0"/>
              <a:t>. Art</a:t>
            </a:r>
            <a:r>
              <a:rPr lang="es-EC" dirty="0"/>
              <a:t>. </a:t>
            </a:r>
            <a:r>
              <a:rPr lang="es-EC" dirty="0" smtClean="0"/>
              <a:t>10 COT</a:t>
            </a:r>
          </a:p>
          <a:p>
            <a:pPr marL="0" indent="0" algn="just">
              <a:buNone/>
            </a:pPr>
            <a:endParaRPr lang="es-EC" dirty="0"/>
          </a:p>
          <a:p>
            <a:pPr marL="0" indent="0" algn="just">
              <a:buNone/>
            </a:pPr>
            <a:r>
              <a:rPr lang="es-EC" b="1" dirty="0"/>
              <a:t>Concepto obligación </a:t>
            </a:r>
            <a:r>
              <a:rPr lang="es-EC" b="1" dirty="0" smtClean="0"/>
              <a:t>tributaria</a:t>
            </a:r>
          </a:p>
          <a:p>
            <a:pPr marL="0" indent="0" algn="just">
              <a:buNone/>
            </a:pPr>
            <a:r>
              <a:rPr lang="es-EC" dirty="0" smtClean="0"/>
              <a:t>Obligación </a:t>
            </a:r>
            <a:r>
              <a:rPr lang="es-EC" dirty="0"/>
              <a:t>tributaria es el vínculo jurídico personal, existente entre el Estado o las entidades acreedoras de tributos y los contribuyentes o responsables de aquellos, en virtud del </a:t>
            </a:r>
            <a:r>
              <a:rPr lang="es-EC" dirty="0" smtClean="0"/>
              <a:t> cual </a:t>
            </a:r>
            <a:r>
              <a:rPr lang="es-EC" dirty="0"/>
              <a:t>debe satisfacerse una prestación en dinero, especies o servicios apreciables en dinero, al verificarse el hecho generador previsto por la ley.  Art. </a:t>
            </a:r>
            <a:r>
              <a:rPr lang="es-EC" dirty="0" smtClean="0"/>
              <a:t>15 COT</a:t>
            </a:r>
          </a:p>
          <a:p>
            <a:pPr marL="0" indent="0" algn="just">
              <a:buNone/>
            </a:pPr>
            <a:endParaRPr lang="es-EC" dirty="0"/>
          </a:p>
          <a:p>
            <a:pPr marL="0" indent="0" algn="just">
              <a:buNone/>
            </a:pPr>
            <a:r>
              <a:rPr lang="es-EC" b="1" dirty="0"/>
              <a:t>Hecho </a:t>
            </a:r>
            <a:r>
              <a:rPr lang="es-EC" b="1" dirty="0" smtClean="0"/>
              <a:t>generador</a:t>
            </a:r>
          </a:p>
          <a:p>
            <a:pPr marL="0" indent="0" algn="just">
              <a:buNone/>
            </a:pPr>
            <a:r>
              <a:rPr lang="es-EC" dirty="0"/>
              <a:t>Se entiende por hecho generador al presupuesto establecido por la ley para configurar cada tributo</a:t>
            </a:r>
            <a:r>
              <a:rPr lang="es-EC" dirty="0" smtClean="0"/>
              <a:t>.     Art</a:t>
            </a:r>
            <a:r>
              <a:rPr lang="es-EC" dirty="0"/>
              <a:t>. </a:t>
            </a:r>
            <a:r>
              <a:rPr lang="es-EC" dirty="0" smtClean="0"/>
              <a:t>16 COT</a:t>
            </a:r>
          </a:p>
          <a:p>
            <a:pPr marL="0" indent="0">
              <a:buNone/>
            </a:pPr>
            <a:endParaRPr lang="es-EC" dirty="0"/>
          </a:p>
          <a:p>
            <a:pPr marL="0" indent="0">
              <a:buNone/>
            </a:pPr>
            <a:endParaRPr lang="es-EC" dirty="0" smtClean="0"/>
          </a:p>
          <a:p>
            <a:pPr marL="0" indent="0">
              <a:buNone/>
            </a:pPr>
            <a:endParaRPr lang="es-EC" dirty="0"/>
          </a:p>
          <a:p>
            <a:pPr marL="0" indent="0">
              <a:buNone/>
            </a:pPr>
            <a:endParaRPr lang="es-EC" dirty="0"/>
          </a:p>
        </p:txBody>
      </p:sp>
    </p:spTree>
    <p:extLst>
      <p:ext uri="{BB962C8B-B14F-4D97-AF65-F5344CB8AC3E}">
        <p14:creationId xmlns:p14="http://schemas.microsoft.com/office/powerpoint/2010/main" val="3007637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DERECHO TRIBUTARIO</a:t>
            </a:r>
            <a:endParaRPr lang="es-EC" dirty="0"/>
          </a:p>
        </p:txBody>
      </p:sp>
      <p:sp>
        <p:nvSpPr>
          <p:cNvPr id="3" name="2 Marcador de contenido"/>
          <p:cNvSpPr>
            <a:spLocks noGrp="1"/>
          </p:cNvSpPr>
          <p:nvPr>
            <p:ph sz="quarter" idx="1"/>
          </p:nvPr>
        </p:nvSpPr>
        <p:spPr/>
        <p:txBody>
          <a:bodyPr>
            <a:normAutofit fontScale="85000" lnSpcReduction="20000"/>
          </a:bodyPr>
          <a:lstStyle/>
          <a:p>
            <a:pPr marL="0" indent="0">
              <a:buNone/>
            </a:pPr>
            <a:r>
              <a:rPr lang="es-EC" b="1" dirty="0"/>
              <a:t>Sujeto </a:t>
            </a:r>
            <a:r>
              <a:rPr lang="es-EC" b="1" dirty="0" smtClean="0"/>
              <a:t>activo </a:t>
            </a:r>
          </a:p>
          <a:p>
            <a:pPr marL="0" indent="0" algn="just">
              <a:buNone/>
            </a:pPr>
            <a:r>
              <a:rPr lang="es-EC" dirty="0"/>
              <a:t> </a:t>
            </a:r>
            <a:r>
              <a:rPr lang="es-EC" dirty="0" smtClean="0"/>
              <a:t>Sujeto </a:t>
            </a:r>
            <a:r>
              <a:rPr lang="es-EC" dirty="0"/>
              <a:t>activo es el ente público acreedor del tributo  </a:t>
            </a:r>
            <a:r>
              <a:rPr lang="es-EC" dirty="0" smtClean="0"/>
              <a:t>Art</a:t>
            </a:r>
            <a:r>
              <a:rPr lang="es-EC" dirty="0"/>
              <a:t>. 23 </a:t>
            </a:r>
            <a:r>
              <a:rPr lang="es-EC" dirty="0" smtClean="0"/>
              <a:t>COT</a:t>
            </a:r>
          </a:p>
          <a:p>
            <a:pPr marL="0" indent="0">
              <a:buNone/>
            </a:pPr>
            <a:endParaRPr lang="es-EC" dirty="0"/>
          </a:p>
          <a:p>
            <a:pPr marL="0" indent="0">
              <a:buNone/>
            </a:pPr>
            <a:r>
              <a:rPr lang="es-EC" b="1" dirty="0"/>
              <a:t>Sujeto </a:t>
            </a:r>
            <a:r>
              <a:rPr lang="es-EC" b="1" dirty="0" smtClean="0"/>
              <a:t>pasivo</a:t>
            </a:r>
          </a:p>
          <a:p>
            <a:pPr marL="0" indent="0" algn="just">
              <a:buNone/>
            </a:pPr>
            <a:r>
              <a:rPr lang="es-EC" dirty="0" smtClean="0"/>
              <a:t>Es </a:t>
            </a:r>
            <a:r>
              <a:rPr lang="es-EC" dirty="0"/>
              <a:t>sujeto pasivo la persona natural o jurídica que, según la ley, está obligada al cumplimiento de la prestación tributaria, sea como contribuyente o como responsable.</a:t>
            </a:r>
          </a:p>
          <a:p>
            <a:pPr marL="0" indent="0" algn="just">
              <a:buNone/>
            </a:pPr>
            <a:r>
              <a:rPr lang="es-EC" dirty="0"/>
              <a:t>Se considerarán también sujetos pasivos, las herencias yacentes, las comunidades de bienes y las demás entidades que, carentes de personalidad jurídica, constituyan una unidad económica o un patrimonio independiente de los de sus miembros, susceptible de imposición, siempre que así se establezca en la ley tributaria respectiva</a:t>
            </a:r>
            <a:r>
              <a:rPr lang="es-EC" dirty="0" smtClean="0"/>
              <a:t>.       </a:t>
            </a:r>
            <a:r>
              <a:rPr lang="es-EC" dirty="0"/>
              <a:t>Art. 24 </a:t>
            </a:r>
            <a:r>
              <a:rPr lang="es-EC" dirty="0" smtClean="0"/>
              <a:t>COT</a:t>
            </a:r>
          </a:p>
          <a:p>
            <a:pPr marL="0" indent="0">
              <a:buNone/>
            </a:pPr>
            <a:endParaRPr lang="es-EC" dirty="0"/>
          </a:p>
          <a:p>
            <a:pPr marL="0" indent="0" algn="just">
              <a:buNone/>
            </a:pPr>
            <a:endParaRPr lang="es-EC" dirty="0"/>
          </a:p>
          <a:p>
            <a:pPr marL="0" indent="0" algn="just">
              <a:buNone/>
            </a:pPr>
            <a:endParaRPr lang="es-EC" dirty="0" smtClean="0"/>
          </a:p>
          <a:p>
            <a:endParaRPr lang="es-EC" dirty="0" smtClean="0"/>
          </a:p>
          <a:p>
            <a:endParaRPr lang="es-EC" dirty="0" smtClean="0"/>
          </a:p>
          <a:p>
            <a:endParaRPr lang="es-EC" dirty="0"/>
          </a:p>
        </p:txBody>
      </p:sp>
    </p:spTree>
    <p:extLst>
      <p:ext uri="{BB962C8B-B14F-4D97-AF65-F5344CB8AC3E}">
        <p14:creationId xmlns:p14="http://schemas.microsoft.com/office/powerpoint/2010/main" val="30490883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 </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b="1" dirty="0"/>
              <a:t>Concepto de contribuyente</a:t>
            </a:r>
          </a:p>
          <a:p>
            <a:pPr marL="0" indent="0" algn="just">
              <a:buNone/>
            </a:pPr>
            <a:r>
              <a:rPr lang="es-EC" dirty="0" smtClean="0"/>
              <a:t>Contribuyente </a:t>
            </a:r>
            <a:r>
              <a:rPr lang="es-EC" dirty="0"/>
              <a:t>es la persona natural o jurídica a quien la ley impone la prestación tributaria por la verificación del hecho generador. Nunca perderá su condición de contribuyente quien, según la ley, deba soportar la carga tributaria, aunque realice su traslación a otras personas.</a:t>
            </a:r>
          </a:p>
          <a:p>
            <a:pPr marL="0" indent="0" algn="just">
              <a:buNone/>
            </a:pPr>
            <a:endParaRPr lang="es-EC" dirty="0" smtClean="0"/>
          </a:p>
          <a:p>
            <a:pPr marL="0" indent="0" algn="just">
              <a:buNone/>
            </a:pPr>
            <a:r>
              <a:rPr lang="es-EC" dirty="0" smtClean="0"/>
              <a:t>Nota</a:t>
            </a:r>
            <a:r>
              <a:rPr lang="es-EC" dirty="0"/>
              <a:t>: La legislación ecuatoriana establece ciertos impuestos, tasas y contribuciones especiales que se encuentran reguladas por diferentes leyes como por ejemplo: Ley de Régimen Tributario Interno, Ley Orgánica de Aduanas, Ley para la Reforma de la Finanzas Públicas, Ley Reformatoria para la Equidad Tributaria del Ecuador, entre otras. En estas normas se regulan los elementos básicos de cada impuesto como son el sujeto pasivo, el sujeto activo, el hecho generador, la tasa, los  plazos de pago y las exenciones     Art. 25 COT</a:t>
            </a:r>
          </a:p>
          <a:p>
            <a:endParaRPr lang="es-EC" dirty="0"/>
          </a:p>
        </p:txBody>
      </p:sp>
    </p:spTree>
    <p:extLst>
      <p:ext uri="{BB962C8B-B14F-4D97-AF65-F5344CB8AC3E}">
        <p14:creationId xmlns:p14="http://schemas.microsoft.com/office/powerpoint/2010/main" val="2609889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92500" lnSpcReduction="20000"/>
          </a:bodyPr>
          <a:lstStyle/>
          <a:p>
            <a:pPr marL="0" indent="0" algn="just">
              <a:buNone/>
            </a:pPr>
            <a:r>
              <a:rPr lang="es-EC" b="1" dirty="0" smtClean="0"/>
              <a:t>Responsables</a:t>
            </a:r>
          </a:p>
          <a:p>
            <a:pPr marL="0" indent="0" algn="just">
              <a:buNone/>
            </a:pPr>
            <a:r>
              <a:rPr lang="es-EC" dirty="0" smtClean="0"/>
              <a:t>Responsable </a:t>
            </a:r>
            <a:r>
              <a:rPr lang="es-EC" dirty="0"/>
              <a:t>es la persona que sin tener el carácter de contribuyente debe, por disposición expresa de la ley, cumplir las obligaciones atribuidas a éste.</a:t>
            </a:r>
          </a:p>
          <a:p>
            <a:pPr marL="0" indent="0" algn="just">
              <a:buNone/>
            </a:pPr>
            <a:r>
              <a:rPr lang="es-EC" dirty="0"/>
              <a:t>Toda obligación tributaria es solidaria entre el contribuyente y el responsable, quedando a salvo el derecho de éste de repetir lo pagado en contra del contribuyente, ante la justicia ordinaria y en juicio verbal sumario</a:t>
            </a:r>
            <a:r>
              <a:rPr lang="es-EC" dirty="0" smtClean="0"/>
              <a:t>. Arts</a:t>
            </a:r>
            <a:r>
              <a:rPr lang="es-EC" dirty="0"/>
              <a:t>. </a:t>
            </a:r>
            <a:r>
              <a:rPr lang="es-EC" dirty="0" smtClean="0"/>
              <a:t>26 COT </a:t>
            </a:r>
          </a:p>
          <a:p>
            <a:pPr marL="0" indent="0" algn="just">
              <a:buNone/>
            </a:pPr>
            <a:r>
              <a:rPr lang="es-EC" dirty="0" smtClean="0"/>
              <a:t>Responsable por representación Art. 27 COT</a:t>
            </a:r>
          </a:p>
          <a:p>
            <a:pPr marL="0" indent="0" algn="just">
              <a:buNone/>
            </a:pPr>
            <a:r>
              <a:rPr lang="es-EC" dirty="0" smtClean="0"/>
              <a:t>Responsable como adquirente o sucesor Art. 28 COT</a:t>
            </a:r>
          </a:p>
          <a:p>
            <a:pPr marL="0" indent="0" algn="just">
              <a:buNone/>
            </a:pPr>
            <a:r>
              <a:rPr lang="es-EC" dirty="0" smtClean="0"/>
              <a:t>Otros responsables Art. 29 COT </a:t>
            </a:r>
          </a:p>
          <a:p>
            <a:pPr marL="0" indent="0" algn="just">
              <a:buNone/>
            </a:pPr>
            <a:endParaRPr lang="es-EC" dirty="0" smtClean="0"/>
          </a:p>
          <a:p>
            <a:pPr marL="0" indent="0" algn="just">
              <a:buNone/>
            </a:pPr>
            <a:endParaRPr lang="es-EC" dirty="0"/>
          </a:p>
          <a:p>
            <a:pPr marL="0" indent="0" algn="just">
              <a:buNone/>
            </a:pPr>
            <a:endParaRPr lang="es-EC" dirty="0" smtClean="0"/>
          </a:p>
          <a:p>
            <a:pPr marL="0" indent="0" algn="just">
              <a:buNone/>
            </a:pPr>
            <a:endParaRPr lang="es-EC" dirty="0"/>
          </a:p>
          <a:p>
            <a:pPr marL="0" indent="0" algn="just">
              <a:buNone/>
            </a:pPr>
            <a:endParaRPr lang="es-EC" dirty="0" smtClean="0"/>
          </a:p>
        </p:txBody>
      </p:sp>
    </p:spTree>
    <p:extLst>
      <p:ext uri="{BB962C8B-B14F-4D97-AF65-F5344CB8AC3E}">
        <p14:creationId xmlns:p14="http://schemas.microsoft.com/office/powerpoint/2010/main" val="2324642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 </a:t>
            </a:r>
            <a:endParaRPr lang="es-EC" dirty="0"/>
          </a:p>
        </p:txBody>
      </p:sp>
      <p:sp>
        <p:nvSpPr>
          <p:cNvPr id="3" name="Marcador de contenido 2"/>
          <p:cNvSpPr>
            <a:spLocks noGrp="1"/>
          </p:cNvSpPr>
          <p:nvPr>
            <p:ph sz="quarter" idx="1"/>
          </p:nvPr>
        </p:nvSpPr>
        <p:spPr/>
        <p:txBody>
          <a:bodyPr>
            <a:normAutofit fontScale="85000" lnSpcReduction="20000"/>
          </a:bodyPr>
          <a:lstStyle/>
          <a:p>
            <a:pPr marL="0" indent="0" algn="just">
              <a:buNone/>
            </a:pPr>
            <a:r>
              <a:rPr lang="es-EC" b="1" dirty="0"/>
              <a:t>Exención o exoneración </a:t>
            </a:r>
            <a:r>
              <a:rPr lang="es-EC" b="1" dirty="0" smtClean="0"/>
              <a:t>tributaria</a:t>
            </a:r>
          </a:p>
          <a:p>
            <a:pPr marL="0" indent="0" algn="just">
              <a:buNone/>
            </a:pPr>
            <a:r>
              <a:rPr lang="es-EC" dirty="0" smtClean="0"/>
              <a:t>Exención </a:t>
            </a:r>
            <a:r>
              <a:rPr lang="es-EC" dirty="0"/>
              <a:t>o exoneración tributaria es la exclusión o la dispensa legal de la obligación tributaria, establecida por razones de orden público, económico o social</a:t>
            </a:r>
            <a:r>
              <a:rPr lang="es-EC" dirty="0" smtClean="0"/>
              <a:t>.    Art</a:t>
            </a:r>
            <a:r>
              <a:rPr lang="es-EC" dirty="0"/>
              <a:t>. 31 </a:t>
            </a:r>
            <a:r>
              <a:rPr lang="es-EC" dirty="0" smtClean="0"/>
              <a:t>COT</a:t>
            </a:r>
          </a:p>
          <a:p>
            <a:pPr marL="0" indent="0" algn="just">
              <a:buNone/>
            </a:pPr>
            <a:endParaRPr lang="es-EC" dirty="0" smtClean="0"/>
          </a:p>
          <a:p>
            <a:pPr marL="0" indent="0" algn="just">
              <a:buNone/>
            </a:pPr>
            <a:r>
              <a:rPr lang="es-EC" b="1" dirty="0" smtClean="0"/>
              <a:t>Modos </a:t>
            </a:r>
            <a:r>
              <a:rPr lang="es-EC" b="1" dirty="0"/>
              <a:t>de extinción de la obligación </a:t>
            </a:r>
            <a:r>
              <a:rPr lang="es-EC" b="1" dirty="0" smtClean="0"/>
              <a:t>tributaria</a:t>
            </a:r>
          </a:p>
          <a:p>
            <a:pPr marL="0" indent="0" algn="just">
              <a:buNone/>
            </a:pPr>
            <a:r>
              <a:rPr lang="es-EC" dirty="0" smtClean="0"/>
              <a:t>La </a:t>
            </a:r>
            <a:r>
              <a:rPr lang="es-EC" dirty="0"/>
              <a:t>obligación tributaria se extingue, en todo o en parte, por cualesquiera de los siguientes modos:</a:t>
            </a:r>
          </a:p>
          <a:p>
            <a:pPr marL="0" indent="0" algn="just">
              <a:buNone/>
            </a:pPr>
            <a:r>
              <a:rPr lang="es-EC" dirty="0"/>
              <a:t>1. Solución o pago;</a:t>
            </a:r>
          </a:p>
          <a:p>
            <a:pPr marL="0" indent="0" algn="just">
              <a:buNone/>
            </a:pPr>
            <a:r>
              <a:rPr lang="es-EC" dirty="0"/>
              <a:t>2. Compensación;</a:t>
            </a:r>
          </a:p>
          <a:p>
            <a:pPr marL="0" indent="0" algn="just">
              <a:buNone/>
            </a:pPr>
            <a:r>
              <a:rPr lang="es-EC" dirty="0"/>
              <a:t>3. Confusión;</a:t>
            </a:r>
          </a:p>
          <a:p>
            <a:pPr marL="0" indent="0" algn="just">
              <a:buNone/>
            </a:pPr>
            <a:r>
              <a:rPr lang="es-EC" dirty="0"/>
              <a:t>4. Remisión; y,</a:t>
            </a:r>
          </a:p>
          <a:p>
            <a:pPr marL="0" indent="0" algn="just">
              <a:buNone/>
            </a:pPr>
            <a:r>
              <a:rPr lang="es-EC" dirty="0"/>
              <a:t>5. Prescripción de la acción de cobro</a:t>
            </a:r>
            <a:r>
              <a:rPr lang="es-EC" dirty="0" smtClean="0"/>
              <a:t>.      Art</a:t>
            </a:r>
            <a:r>
              <a:rPr lang="es-EC" dirty="0"/>
              <a:t>. 37 COT</a:t>
            </a:r>
          </a:p>
          <a:p>
            <a:endParaRPr lang="es-EC" dirty="0"/>
          </a:p>
        </p:txBody>
      </p:sp>
    </p:spTree>
    <p:extLst>
      <p:ext uri="{BB962C8B-B14F-4D97-AF65-F5344CB8AC3E}">
        <p14:creationId xmlns:p14="http://schemas.microsoft.com/office/powerpoint/2010/main" val="3046139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sz="quarter" idx="1"/>
          </p:nvPr>
        </p:nvSpPr>
        <p:spPr/>
        <p:txBody>
          <a:bodyPr>
            <a:normAutofit fontScale="85000" lnSpcReduction="10000"/>
          </a:bodyPr>
          <a:lstStyle/>
          <a:p>
            <a:pPr marL="0" indent="0" algn="just">
              <a:buNone/>
            </a:pPr>
            <a:r>
              <a:rPr lang="es-EC" b="1" dirty="0" smtClean="0"/>
              <a:t>Solución o pago</a:t>
            </a:r>
          </a:p>
          <a:p>
            <a:pPr marL="0" indent="0" algn="just">
              <a:buNone/>
            </a:pPr>
            <a:r>
              <a:rPr lang="es-EC" dirty="0" smtClean="0"/>
              <a:t>El </a:t>
            </a:r>
            <a:r>
              <a:rPr lang="es-EC" dirty="0"/>
              <a:t>pago de los tributos debe ser efectuado por los contribuyentes o por los responsables</a:t>
            </a:r>
            <a:r>
              <a:rPr lang="es-EC" dirty="0" smtClean="0"/>
              <a:t>. Art. 38   (Revisar del art. 39 al 50)</a:t>
            </a:r>
            <a:endParaRPr lang="es-EC" dirty="0"/>
          </a:p>
          <a:p>
            <a:pPr marL="0" indent="0" algn="just">
              <a:buNone/>
            </a:pPr>
            <a:endParaRPr lang="es-EC" dirty="0" smtClean="0"/>
          </a:p>
          <a:p>
            <a:pPr marL="0" indent="0" algn="just">
              <a:buNone/>
            </a:pPr>
            <a:r>
              <a:rPr lang="es-EC" b="1" dirty="0" smtClean="0"/>
              <a:t>Compensación</a:t>
            </a:r>
          </a:p>
          <a:p>
            <a:pPr marL="0" indent="0" algn="just">
              <a:buNone/>
            </a:pPr>
            <a:r>
              <a:rPr lang="es-EC" dirty="0" smtClean="0"/>
              <a:t>Deudas </a:t>
            </a:r>
            <a:r>
              <a:rPr lang="es-EC" dirty="0"/>
              <a:t>y créditos tributarios.- Las deudas tributarias se compensarán total o parcialmente, de oficio o a petición de parte, con créditos líquidos, por tributos pagados en exceso o indebidamente, reconocidos por la autoridad administrativa competente o, en su caso, por el Tribunal Distrital de lo Fiscal, siempre que dichos créditos no se hallen prescritos y los tributos respectivos sean administrados por el mismo organismo</a:t>
            </a:r>
            <a:r>
              <a:rPr lang="es-EC" dirty="0" smtClean="0"/>
              <a:t>. Art 51  COT</a:t>
            </a:r>
          </a:p>
          <a:p>
            <a:pPr marL="0" indent="0" algn="just">
              <a:buNone/>
            </a:pPr>
            <a:endParaRPr lang="es-EC" dirty="0"/>
          </a:p>
          <a:p>
            <a:pPr marL="0" indent="0">
              <a:buNone/>
            </a:pPr>
            <a:endParaRPr lang="es-EC" dirty="0"/>
          </a:p>
          <a:p>
            <a:pPr marL="0" indent="0">
              <a:buNone/>
            </a:pPr>
            <a:endParaRPr lang="es-EC" dirty="0" smtClean="0"/>
          </a:p>
          <a:p>
            <a:endParaRPr lang="es-EC" dirty="0"/>
          </a:p>
        </p:txBody>
      </p:sp>
    </p:spTree>
    <p:extLst>
      <p:ext uri="{BB962C8B-B14F-4D97-AF65-F5344CB8AC3E}">
        <p14:creationId xmlns:p14="http://schemas.microsoft.com/office/powerpoint/2010/main" val="4258296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 </a:t>
            </a:r>
            <a:endParaRPr lang="es-EC" dirty="0"/>
          </a:p>
        </p:txBody>
      </p:sp>
      <p:sp>
        <p:nvSpPr>
          <p:cNvPr id="3" name="Marcador de contenido 2"/>
          <p:cNvSpPr>
            <a:spLocks noGrp="1"/>
          </p:cNvSpPr>
          <p:nvPr>
            <p:ph sz="quarter" idx="1"/>
          </p:nvPr>
        </p:nvSpPr>
        <p:spPr/>
        <p:txBody>
          <a:bodyPr>
            <a:normAutofit fontScale="85000" lnSpcReduction="20000"/>
          </a:bodyPr>
          <a:lstStyle/>
          <a:p>
            <a:pPr marL="0" indent="0" algn="just">
              <a:buNone/>
            </a:pPr>
            <a:r>
              <a:rPr lang="es-EC" dirty="0"/>
              <a:t>Deudas tributarias y créditos no tributarios.- Las deudas tributarias se compensarán de igual manera con créditos de un contribuyente contra el mismo sujeto activo, por títulos distintos del tributario, reconocidos en acto administrativo firme o por sentencia ejecutoriada, dictada por órgano jurisdiccional.</a:t>
            </a:r>
          </a:p>
          <a:p>
            <a:pPr marL="0" indent="0" algn="just">
              <a:buNone/>
            </a:pPr>
            <a:endParaRPr lang="es-EC" dirty="0"/>
          </a:p>
          <a:p>
            <a:pPr marL="0" indent="0" algn="just">
              <a:buNone/>
            </a:pPr>
            <a:r>
              <a:rPr lang="es-EC" dirty="0"/>
              <a:t>No se admitirá la compensación de créditos con el producto de tributos recaudados por personas naturales o jurídicas, que actúen como agentes de retención o de percepción.</a:t>
            </a:r>
          </a:p>
          <a:p>
            <a:pPr marL="0" indent="0" algn="just">
              <a:buNone/>
            </a:pPr>
            <a:r>
              <a:rPr lang="es-EC" dirty="0"/>
              <a:t>No se admitirá la compensación de obligaciones tributarias o de cualquier otra naturaleza que se adeuden al Gobierno Nacional y demás entidades y empresas de las instituciones del Estado, con títulos de la deuda pública externa.  Art. 52 COT </a:t>
            </a:r>
          </a:p>
          <a:p>
            <a:endParaRPr lang="es-EC" dirty="0"/>
          </a:p>
        </p:txBody>
      </p:sp>
    </p:spTree>
    <p:extLst>
      <p:ext uri="{BB962C8B-B14F-4D97-AF65-F5344CB8AC3E}">
        <p14:creationId xmlns:p14="http://schemas.microsoft.com/office/powerpoint/2010/main" val="287268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BASES ECONÓMICAS Y CONTABLES </a:t>
            </a:r>
            <a:endParaRPr lang="es-EC" dirty="0"/>
          </a:p>
        </p:txBody>
      </p:sp>
      <p:sp>
        <p:nvSpPr>
          <p:cNvPr id="3" name="Marcador de contenido 2"/>
          <p:cNvSpPr>
            <a:spLocks noGrp="1"/>
          </p:cNvSpPr>
          <p:nvPr>
            <p:ph sz="quarter" idx="1"/>
          </p:nvPr>
        </p:nvSpPr>
        <p:spPr/>
        <p:txBody>
          <a:bodyPr>
            <a:normAutofit/>
          </a:bodyPr>
          <a:lstStyle/>
          <a:p>
            <a:pPr algn="just"/>
            <a:r>
              <a:rPr lang="es-EC" dirty="0" smtClean="0"/>
              <a:t>Política Fiscal: ingresos permanentes, gastos permanentes, ingresos no permanentes, gastos no permanentes</a:t>
            </a:r>
          </a:p>
          <a:p>
            <a:pPr algn="just"/>
            <a:r>
              <a:rPr lang="es-EC" dirty="0" smtClean="0"/>
              <a:t>Tipos de Actividades Económicas: Primarias, Secundarias y Terciarias;</a:t>
            </a:r>
          </a:p>
          <a:p>
            <a:pPr algn="just"/>
            <a:r>
              <a:rPr lang="es-EC" dirty="0" smtClean="0"/>
              <a:t>Ejemplos de Actividades primarias: Agricultura, pesca, minería, etc. </a:t>
            </a:r>
          </a:p>
          <a:p>
            <a:pPr algn="just"/>
            <a:r>
              <a:rPr lang="es-EC" dirty="0" smtClean="0"/>
              <a:t>Ejemplos de Actividades secundarias: Industria</a:t>
            </a:r>
          </a:p>
          <a:p>
            <a:pPr algn="just"/>
            <a:r>
              <a:rPr lang="es-EC" dirty="0" smtClean="0"/>
              <a:t>Ejemplos de Actividades terciarias: Profesionales, turismo. </a:t>
            </a:r>
          </a:p>
        </p:txBody>
      </p:sp>
    </p:spTree>
    <p:extLst>
      <p:ext uri="{BB962C8B-B14F-4D97-AF65-F5344CB8AC3E}">
        <p14:creationId xmlns:p14="http://schemas.microsoft.com/office/powerpoint/2010/main" val="2725864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85000" lnSpcReduction="10000"/>
          </a:bodyPr>
          <a:lstStyle/>
          <a:p>
            <a:pPr marL="0" indent="0" algn="just">
              <a:buNone/>
            </a:pPr>
            <a:r>
              <a:rPr lang="es-EC" b="1" dirty="0"/>
              <a:t>Confusión</a:t>
            </a:r>
          </a:p>
          <a:p>
            <a:pPr marL="0" indent="0" algn="just">
              <a:buNone/>
            </a:pPr>
            <a:r>
              <a:rPr lang="es-EC" dirty="0"/>
              <a:t>Se extingue por confusión la obligación tributaria, cuando el acreedor de ésta se convierte en deudor de dicha obligación, como consecuencia de la transmisión o transferencia de los bienes o derechos que originen el tributo respectivo</a:t>
            </a:r>
            <a:r>
              <a:rPr lang="es-EC" dirty="0" smtClean="0"/>
              <a:t>. Art. 53 COT</a:t>
            </a:r>
            <a:endParaRPr lang="es-EC" dirty="0"/>
          </a:p>
          <a:p>
            <a:pPr marL="0" indent="0" algn="just">
              <a:buNone/>
            </a:pPr>
            <a:endParaRPr lang="es-EC" dirty="0"/>
          </a:p>
          <a:p>
            <a:pPr marL="0" indent="0" algn="just">
              <a:buNone/>
            </a:pPr>
            <a:r>
              <a:rPr lang="es-EC" b="1" dirty="0" smtClean="0"/>
              <a:t>Remisión</a:t>
            </a:r>
          </a:p>
          <a:p>
            <a:pPr marL="0" indent="0" algn="just">
              <a:buNone/>
            </a:pPr>
            <a:r>
              <a:rPr lang="es-EC" dirty="0"/>
              <a:t> Las deudas tributarias sólo podrán condonarse o remitirse en virtud de ley, en la cuantía y con los requisitos que en la misma se determinen. Los intereses y multas que provengan de obligaciones tributarias, podrán condonarse por resolución de la máxima autoridad tributaria correspondiente en la cuantía y cumplidos los requisitos que la ley establezca</a:t>
            </a:r>
            <a:r>
              <a:rPr lang="es-EC" dirty="0" smtClean="0"/>
              <a:t>. Art. 54 COT </a:t>
            </a:r>
            <a:endParaRPr lang="es-EC" dirty="0"/>
          </a:p>
          <a:p>
            <a:pPr marL="0" indent="0">
              <a:buNone/>
            </a:pPr>
            <a:endParaRPr lang="es-EC" dirty="0"/>
          </a:p>
          <a:p>
            <a:endParaRPr lang="es-EC" dirty="0"/>
          </a:p>
          <a:p>
            <a:endParaRPr lang="es-EC" dirty="0"/>
          </a:p>
        </p:txBody>
      </p:sp>
    </p:spTree>
    <p:extLst>
      <p:ext uri="{BB962C8B-B14F-4D97-AF65-F5344CB8AC3E}">
        <p14:creationId xmlns:p14="http://schemas.microsoft.com/office/powerpoint/2010/main" val="3791339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 </a:t>
            </a:r>
            <a:endParaRPr lang="es-EC" dirty="0"/>
          </a:p>
        </p:txBody>
      </p:sp>
      <p:sp>
        <p:nvSpPr>
          <p:cNvPr id="3" name="Marcador de contenido 2"/>
          <p:cNvSpPr>
            <a:spLocks noGrp="1"/>
          </p:cNvSpPr>
          <p:nvPr>
            <p:ph sz="quarter" idx="1"/>
          </p:nvPr>
        </p:nvSpPr>
        <p:spPr/>
        <p:txBody>
          <a:bodyPr>
            <a:normAutofit fontScale="92500" lnSpcReduction="20000"/>
          </a:bodyPr>
          <a:lstStyle/>
          <a:p>
            <a:pPr marL="0" indent="0">
              <a:buNone/>
            </a:pPr>
            <a:r>
              <a:rPr lang="es-EC" b="1" dirty="0"/>
              <a:t>Prescripción de la acción de cobro</a:t>
            </a:r>
          </a:p>
          <a:p>
            <a:pPr marL="0" indent="0" algn="just">
              <a:buNone/>
            </a:pPr>
            <a:r>
              <a:rPr lang="es-EC" dirty="0" smtClean="0"/>
              <a:t>Plazo </a:t>
            </a:r>
            <a:r>
              <a:rPr lang="es-EC" dirty="0"/>
              <a:t>de prescripción de la acción de cobro.- La obligación y la acción de cobro de los créditos tributarios y sus intereses, así como de multas por incumplimiento de los deberes formales, prescribirá en el plazo de cinco años, contados desde la fecha en que fueron exigibles; y, en siete años, desde aquella en que debió presentarse la correspondiente declaración, si ésta resultare incompleta o si no se la hubiere presentado.</a:t>
            </a:r>
          </a:p>
          <a:p>
            <a:pPr marL="0" indent="0" algn="just">
              <a:buNone/>
            </a:pPr>
            <a:endParaRPr lang="es-EC" dirty="0" smtClean="0"/>
          </a:p>
          <a:p>
            <a:pPr marL="0" indent="0" algn="just">
              <a:buNone/>
            </a:pPr>
            <a:r>
              <a:rPr lang="es-EC" dirty="0" smtClean="0"/>
              <a:t>Cuando </a:t>
            </a:r>
            <a:r>
              <a:rPr lang="es-EC" dirty="0"/>
              <a:t>se conceda facilidades para el pago, la prescripción operará respecto de cada cuota o dividendo, desde su respectivo vencimiento.</a:t>
            </a:r>
          </a:p>
          <a:p>
            <a:pPr marL="0" indent="0" algn="just">
              <a:buNone/>
            </a:pPr>
            <a:endParaRPr lang="es-EC" dirty="0" smtClean="0"/>
          </a:p>
          <a:p>
            <a:pPr algn="just"/>
            <a:endParaRPr lang="es-EC" dirty="0"/>
          </a:p>
          <a:p>
            <a:endParaRPr lang="es-EC" dirty="0"/>
          </a:p>
        </p:txBody>
      </p:sp>
    </p:spTree>
    <p:extLst>
      <p:ext uri="{BB962C8B-B14F-4D97-AF65-F5344CB8AC3E}">
        <p14:creationId xmlns:p14="http://schemas.microsoft.com/office/powerpoint/2010/main" val="3186136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92500" lnSpcReduction="20000"/>
          </a:bodyPr>
          <a:lstStyle/>
          <a:p>
            <a:pPr marL="0" indent="0" algn="just">
              <a:buNone/>
            </a:pPr>
            <a:r>
              <a:rPr lang="es-EC" dirty="0"/>
              <a:t>En el caso de que la administración tributaria haya procedido a determinar la obligación que deba ser satisfecha, prescribirá la acción de cobro de la misma, en los plazos previstos en el inciso primero de este artículo, contados a partir de la fecha en que el acto de determinación se convierta en firme, o desde la fecha en que cause ejecutoria la resolución administrativa o la sentencia judicial que ponga fin a cualquier reclamo o impugnación planteada en contra del acto determinativo antes mencionado.</a:t>
            </a:r>
          </a:p>
          <a:p>
            <a:pPr marL="0" indent="0" algn="just">
              <a:buNone/>
            </a:pPr>
            <a:endParaRPr lang="es-EC" dirty="0"/>
          </a:p>
          <a:p>
            <a:pPr marL="0" indent="0" algn="just">
              <a:buNone/>
            </a:pPr>
            <a:r>
              <a:rPr lang="es-EC" dirty="0"/>
              <a:t>La prescripción debe ser alegada expresamente por quien pretende beneficiarse de ella, el juez o autoridad administrativa no podrá declararla de oficio. Art. 55 COT </a:t>
            </a:r>
          </a:p>
          <a:p>
            <a:endParaRPr lang="es-EC" dirty="0"/>
          </a:p>
        </p:txBody>
      </p:sp>
    </p:spTree>
    <p:extLst>
      <p:ext uri="{BB962C8B-B14F-4D97-AF65-F5344CB8AC3E}">
        <p14:creationId xmlns:p14="http://schemas.microsoft.com/office/powerpoint/2010/main" val="32264587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lstStyle/>
          <a:p>
            <a:pPr marL="0" indent="0">
              <a:buNone/>
            </a:pPr>
            <a:r>
              <a:rPr lang="es-EC" dirty="0"/>
              <a:t>Interrupción de la prescripción de la acción de cobro.- La prescripción se interrumpe por el reconocimiento expreso o tácito de la obligación por parte del deudor o con la citación legal del auto de pago.</a:t>
            </a:r>
          </a:p>
          <a:p>
            <a:pPr marL="0" indent="0">
              <a:buNone/>
            </a:pPr>
            <a:endParaRPr lang="es-EC" dirty="0" smtClean="0"/>
          </a:p>
          <a:p>
            <a:pPr marL="0" indent="0">
              <a:buNone/>
            </a:pPr>
            <a:r>
              <a:rPr lang="es-EC" dirty="0" smtClean="0"/>
              <a:t>No </a:t>
            </a:r>
            <a:r>
              <a:rPr lang="es-EC" dirty="0"/>
              <a:t>se tomará en cuenta la interrupción por la citación del auto de pago cuando la ejecución hubiere dejado de continuarse por más de dos años, salvo lo preceptuado en el artículo 247, o por afianzamiento de las obligaciones tributarias discutidas</a:t>
            </a:r>
            <a:r>
              <a:rPr lang="es-EC" dirty="0" smtClean="0"/>
              <a:t>. Art. 56 COT </a:t>
            </a:r>
            <a:endParaRPr lang="es-EC" dirty="0"/>
          </a:p>
          <a:p>
            <a:endParaRPr lang="es-EC" dirty="0"/>
          </a:p>
        </p:txBody>
      </p:sp>
    </p:spTree>
    <p:extLst>
      <p:ext uri="{BB962C8B-B14F-4D97-AF65-F5344CB8AC3E}">
        <p14:creationId xmlns:p14="http://schemas.microsoft.com/office/powerpoint/2010/main" val="3571251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70000" lnSpcReduction="20000"/>
          </a:bodyPr>
          <a:lstStyle/>
          <a:p>
            <a:pPr marL="0" indent="0" algn="just">
              <a:buNone/>
            </a:pPr>
            <a:r>
              <a:rPr lang="es-EC" b="1" dirty="0" smtClean="0"/>
              <a:t>Órganos de la Administración tributaria</a:t>
            </a:r>
          </a:p>
          <a:p>
            <a:pPr marL="0" indent="0" algn="just">
              <a:buNone/>
            </a:pPr>
            <a:endParaRPr lang="es-EC" b="1" dirty="0"/>
          </a:p>
          <a:p>
            <a:pPr marL="0" indent="0" algn="just">
              <a:buNone/>
            </a:pPr>
            <a:r>
              <a:rPr lang="es-EC" b="1" dirty="0" smtClean="0"/>
              <a:t>Administración </a:t>
            </a:r>
            <a:r>
              <a:rPr lang="es-EC" b="1" dirty="0"/>
              <a:t>tributaria central</a:t>
            </a:r>
            <a:r>
              <a:rPr lang="es-EC" dirty="0"/>
              <a:t>.- La dirección de la administración tributaria, corresponde en el ámbito nacional, al Presidente de la República, quien la ejercerá a través de los organismos que la ley establezca.</a:t>
            </a:r>
          </a:p>
          <a:p>
            <a:pPr marL="0" indent="0" algn="just">
              <a:buNone/>
            </a:pPr>
            <a:r>
              <a:rPr lang="es-EC" dirty="0"/>
              <a:t>En materia aduanera se estará a lo dispuesto en la ley de la materia y en las demás normativas aplicables.</a:t>
            </a:r>
          </a:p>
          <a:p>
            <a:pPr marL="0" indent="0" algn="just">
              <a:buNone/>
            </a:pPr>
            <a:r>
              <a:rPr lang="es-EC" dirty="0"/>
              <a:t>La misma norma se aplicará:</a:t>
            </a:r>
          </a:p>
          <a:p>
            <a:pPr marL="0" indent="0" algn="just">
              <a:buNone/>
            </a:pPr>
            <a:r>
              <a:rPr lang="es-EC" dirty="0"/>
              <a:t>1. Cuando se trate de participación en tributos fiscales; </a:t>
            </a:r>
          </a:p>
          <a:p>
            <a:pPr marL="0" indent="0" algn="just">
              <a:buNone/>
            </a:pPr>
            <a:r>
              <a:rPr lang="es-EC" dirty="0"/>
              <a:t>2. En los casos de tributos creados para entidades autónomas o descentralizadas, cuya base de imposición sea la misma que la del tributo fiscal o éste, y sean recaudados por la administración central; y, </a:t>
            </a:r>
          </a:p>
          <a:p>
            <a:pPr marL="0" indent="0" algn="just">
              <a:buNone/>
            </a:pPr>
            <a:r>
              <a:rPr lang="es-EC" dirty="0"/>
              <a:t>3. Cuando se trate de tributos fiscales o de entidades de derecho público, distintos a los municipales o provinciales, acreedoras de tributos, aunque su recaudación corresponda por ley a las municipalidades</a:t>
            </a:r>
            <a:r>
              <a:rPr lang="es-EC" dirty="0" smtClean="0"/>
              <a:t>.  Art. 64 COT</a:t>
            </a:r>
            <a:endParaRPr lang="es-EC" dirty="0"/>
          </a:p>
          <a:p>
            <a:pPr algn="just"/>
            <a:endParaRPr lang="es-EC" dirty="0" smtClean="0"/>
          </a:p>
          <a:p>
            <a:pPr algn="just"/>
            <a:endParaRPr lang="es-EC" dirty="0"/>
          </a:p>
          <a:p>
            <a:pPr algn="just"/>
            <a:endParaRPr lang="es-EC" dirty="0" smtClean="0"/>
          </a:p>
          <a:p>
            <a:pPr algn="just"/>
            <a:endParaRPr lang="es-EC" dirty="0" smtClean="0"/>
          </a:p>
          <a:p>
            <a:endParaRPr lang="es-EC" dirty="0"/>
          </a:p>
        </p:txBody>
      </p:sp>
    </p:spTree>
    <p:extLst>
      <p:ext uri="{BB962C8B-B14F-4D97-AF65-F5344CB8AC3E}">
        <p14:creationId xmlns:p14="http://schemas.microsoft.com/office/powerpoint/2010/main" val="3846514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b="1" dirty="0" smtClean="0"/>
              <a:t>Administración </a:t>
            </a:r>
            <a:r>
              <a:rPr lang="es-EC" b="1" dirty="0"/>
              <a:t>tributaria seccional</a:t>
            </a:r>
            <a:r>
              <a:rPr lang="es-EC" dirty="0"/>
              <a:t>.- En el ámbito provincial o municipal, la dirección de la administración tributaria corresponderá, en su caso, al Prefecto Provincial o al Alcalde, quienes la ejercerán a través de las dependencias, direcciones u órganos administrativos que la ley determine</a:t>
            </a:r>
            <a:r>
              <a:rPr lang="es-EC" dirty="0" smtClean="0"/>
              <a:t>. Art. 65 COT </a:t>
            </a:r>
            <a:endParaRPr lang="es-EC" dirty="0"/>
          </a:p>
          <a:p>
            <a:pPr marL="0" indent="0" algn="just">
              <a:buNone/>
            </a:pPr>
            <a:r>
              <a:rPr lang="es-EC" dirty="0"/>
              <a:t>A los propios órganos corresponderá la administración tributaria, cuando se trate de tributos no fiscales adicionales a los provinciales o municipales; de participación en estos tributos, o de aquellos cuya base de imposición sea la de los tributos principales o estos mismos, aunque su recaudación corresponda a otros organismos.</a:t>
            </a:r>
          </a:p>
          <a:p>
            <a:pPr marL="0" indent="0" algn="just">
              <a:buNone/>
            </a:pPr>
            <a:r>
              <a:rPr lang="es-EC" b="1" dirty="0" smtClean="0"/>
              <a:t>Administración </a:t>
            </a:r>
            <a:r>
              <a:rPr lang="es-EC" b="1" dirty="0"/>
              <a:t>tributaria de excepción</a:t>
            </a:r>
            <a:r>
              <a:rPr lang="es-EC" dirty="0"/>
              <a:t>.- Se exceptúan de lo dispuesto en los artículos precedentes, los casos en que la ley expresamente conceda la gestión tributaria a la propia entidad pública acreedora de tributos. En tal evento, la administración de esos tributos corresponderá a los órganos del mismo sujeto activo que la ley señale; y, a falta de este señalamiento, a las autoridades que ordenen o deban ordenar la recaudación</a:t>
            </a:r>
            <a:r>
              <a:rPr lang="es-EC" dirty="0" smtClean="0"/>
              <a:t>. Art. 66 COT </a:t>
            </a:r>
            <a:endParaRPr lang="es-EC" dirty="0"/>
          </a:p>
          <a:p>
            <a:endParaRPr lang="es-EC" dirty="0"/>
          </a:p>
        </p:txBody>
      </p:sp>
    </p:spTree>
    <p:extLst>
      <p:ext uri="{BB962C8B-B14F-4D97-AF65-F5344CB8AC3E}">
        <p14:creationId xmlns:p14="http://schemas.microsoft.com/office/powerpoint/2010/main" val="3472628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a:t>
            </a:r>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b="1" dirty="0" smtClean="0"/>
              <a:t>Facultades </a:t>
            </a:r>
            <a:r>
              <a:rPr lang="es-EC" b="1" dirty="0"/>
              <a:t>de la administración tributaria</a:t>
            </a:r>
            <a:r>
              <a:rPr lang="es-EC" dirty="0"/>
              <a:t>.- Implica el ejercicio de las siguientes facultades: de aplicación de la ley; la determinadora de la obligación tributaria; la de resolución de los reclamos y recursos de los sujetos pasivos; la potestad sancionadora por infracciones de la ley tributaria o sus reglamentos y la de recaudación de los tributos</a:t>
            </a:r>
            <a:r>
              <a:rPr lang="es-EC" dirty="0" smtClean="0"/>
              <a:t>. Art. 67 COT</a:t>
            </a:r>
            <a:endParaRPr lang="es-EC" dirty="0"/>
          </a:p>
          <a:p>
            <a:pPr marL="0" indent="0" algn="just">
              <a:buNone/>
            </a:pPr>
            <a:r>
              <a:rPr lang="es-EC" b="1" dirty="0" smtClean="0"/>
              <a:t>Facultad </a:t>
            </a:r>
            <a:r>
              <a:rPr lang="es-EC" b="1" dirty="0"/>
              <a:t>determinadora</a:t>
            </a:r>
            <a:r>
              <a:rPr lang="es-EC" dirty="0"/>
              <a:t>.- La determinación de la obligación tributaria, es el acto o conjunto de actos reglados realizados por la administración activa, tendientes a establecer, en cada caso particular, la existencia del hecho generador, el sujeto obligado, la base imponible y la cuantía del </a:t>
            </a:r>
            <a:r>
              <a:rPr lang="es-EC" dirty="0" smtClean="0"/>
              <a:t>tributo. Art. 68 COT </a:t>
            </a:r>
            <a:endParaRPr lang="es-EC" dirty="0"/>
          </a:p>
          <a:p>
            <a:pPr marL="0" indent="0" algn="just">
              <a:buNone/>
            </a:pPr>
            <a:r>
              <a:rPr lang="es-EC" dirty="0"/>
              <a:t>El ejercicio de esta facultad comprende: la verificación, complementación o enmienda de las declaraciones de los contribuyentes o responsables; la composición del tributo correspondiente, cuando se advierta la existencia de hechos imponibles, y la adopción de las medidas legales que se estime convenientes para esa determinación</a:t>
            </a:r>
            <a:r>
              <a:rPr lang="es-EC" dirty="0" smtClean="0"/>
              <a:t>.</a:t>
            </a:r>
            <a:endParaRPr lang="es-EC" dirty="0"/>
          </a:p>
        </p:txBody>
      </p:sp>
    </p:spTree>
    <p:extLst>
      <p:ext uri="{BB962C8B-B14F-4D97-AF65-F5344CB8AC3E}">
        <p14:creationId xmlns:p14="http://schemas.microsoft.com/office/powerpoint/2010/main" val="28278321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a:t>
            </a:r>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b="1" dirty="0" smtClean="0"/>
              <a:t>Facultad </a:t>
            </a:r>
            <a:r>
              <a:rPr lang="es-EC" b="1" dirty="0"/>
              <a:t>resolutiva</a:t>
            </a:r>
            <a:r>
              <a:rPr lang="es-EC" dirty="0"/>
              <a:t>.- Las autoridades administrativas que la ley determine, están obligadas a expedir resolución motivada, en el tiempo que corresponda, respecto de toda consulta, petición, reclamo o recurso que, en ejercicio de su derecho, presenten los sujetos pasivos de tributos o quienes se consideren afectados por un acto de administración tributaria</a:t>
            </a:r>
            <a:r>
              <a:rPr lang="es-EC" dirty="0" smtClean="0"/>
              <a:t>. Art. 69</a:t>
            </a:r>
            <a:endParaRPr lang="es-EC" dirty="0"/>
          </a:p>
          <a:p>
            <a:pPr marL="0" indent="0" algn="just">
              <a:buNone/>
            </a:pPr>
            <a:r>
              <a:rPr lang="es-EC" b="1" dirty="0" smtClean="0"/>
              <a:t>Facultad </a:t>
            </a:r>
            <a:r>
              <a:rPr lang="es-EC" b="1" dirty="0"/>
              <a:t>sancionadora</a:t>
            </a:r>
            <a:r>
              <a:rPr lang="es-EC" dirty="0"/>
              <a:t>.- En las resoluciones que expida la autoridad administrativa competente, se impondrán las sanciones pertinentes, en los casos y en la medida previstos en la ley</a:t>
            </a:r>
            <a:r>
              <a:rPr lang="es-EC" dirty="0" smtClean="0"/>
              <a:t>. Art 70</a:t>
            </a:r>
            <a:endParaRPr lang="es-EC" dirty="0"/>
          </a:p>
          <a:p>
            <a:pPr marL="0" indent="0" algn="just">
              <a:buNone/>
            </a:pPr>
            <a:r>
              <a:rPr lang="es-EC" b="1" dirty="0" smtClean="0"/>
              <a:t>Facultad </a:t>
            </a:r>
            <a:r>
              <a:rPr lang="es-EC" b="1" dirty="0"/>
              <a:t>recaudadora</a:t>
            </a:r>
            <a:r>
              <a:rPr lang="es-EC" dirty="0"/>
              <a:t>.- La recaudación de los tributos se efectuará por las autoridades y en la forma o por los sistemas que la ley o el reglamento establezcan para cada tributo</a:t>
            </a:r>
            <a:r>
              <a:rPr lang="es-EC" dirty="0" smtClean="0"/>
              <a:t>. Art. 71</a:t>
            </a:r>
            <a:endParaRPr lang="es-EC" dirty="0"/>
          </a:p>
          <a:p>
            <a:pPr marL="0" indent="0" algn="just">
              <a:buNone/>
            </a:pPr>
            <a:r>
              <a:rPr lang="es-EC" dirty="0"/>
              <a:t>El cobro de los tributos podrá también efectuarse por agentes de retención o percepción que la ley establezca o que, permitida por ella, instituya la administración.</a:t>
            </a:r>
          </a:p>
          <a:p>
            <a:endParaRPr lang="es-EC" dirty="0"/>
          </a:p>
        </p:txBody>
      </p:sp>
    </p:spTree>
    <p:extLst>
      <p:ext uri="{BB962C8B-B14F-4D97-AF65-F5344CB8AC3E}">
        <p14:creationId xmlns:p14="http://schemas.microsoft.com/office/powerpoint/2010/main" val="23206685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a:t>
            </a:r>
          </a:p>
        </p:txBody>
      </p:sp>
      <p:sp>
        <p:nvSpPr>
          <p:cNvPr id="3" name="Marcador de contenido 2"/>
          <p:cNvSpPr>
            <a:spLocks noGrp="1"/>
          </p:cNvSpPr>
          <p:nvPr>
            <p:ph sz="quarter" idx="1"/>
          </p:nvPr>
        </p:nvSpPr>
        <p:spPr/>
        <p:txBody>
          <a:bodyPr>
            <a:normAutofit fontScale="70000" lnSpcReduction="20000"/>
          </a:bodyPr>
          <a:lstStyle/>
          <a:p>
            <a:pPr marL="0" indent="0">
              <a:buNone/>
            </a:pPr>
            <a:r>
              <a:rPr lang="es-EC" dirty="0" smtClean="0"/>
              <a:t> </a:t>
            </a:r>
            <a:endParaRPr lang="es-EC" dirty="0"/>
          </a:p>
          <a:p>
            <a:pPr marL="0" indent="0" algn="just">
              <a:buNone/>
            </a:pPr>
            <a:r>
              <a:rPr lang="es-EC" b="1" dirty="0" smtClean="0"/>
              <a:t>La </a:t>
            </a:r>
            <a:r>
              <a:rPr lang="es-EC" b="1" dirty="0"/>
              <a:t>determinación </a:t>
            </a:r>
            <a:r>
              <a:rPr lang="es-EC" dirty="0"/>
              <a:t>es el acto o conjunto de actos provenientes de los sujetos pasivos o emanados de la administración tributaria, encaminados a declarar o establecer la existencia del hecho generador, de la base imponible y la cuantía de un tributo</a:t>
            </a:r>
            <a:r>
              <a:rPr lang="es-EC" dirty="0" smtClean="0"/>
              <a:t>. Art. 87 COT</a:t>
            </a:r>
            <a:endParaRPr lang="es-EC" dirty="0"/>
          </a:p>
          <a:p>
            <a:pPr marL="0" indent="0" algn="just">
              <a:buNone/>
            </a:pPr>
            <a:r>
              <a:rPr lang="es-EC" dirty="0"/>
              <a:t>Cuando una determinación deba tener como base el valor de bienes inmuebles, se atenderá obligatoriamente al valor comercial con que figuren los bienes en los catastros oficiales, a la fecha de producido el hecho generador. Caso contrario, se practicará pericialmente el avalúo de acuerdo a los elementos valorativos que rigieron a esa fecha.</a:t>
            </a:r>
          </a:p>
          <a:p>
            <a:pPr marL="0" indent="0" algn="just">
              <a:buNone/>
            </a:pPr>
            <a:endParaRPr lang="es-EC" dirty="0"/>
          </a:p>
          <a:p>
            <a:pPr marL="0" indent="0" algn="just">
              <a:buNone/>
            </a:pPr>
            <a:r>
              <a:rPr lang="es-EC" b="1" dirty="0" smtClean="0"/>
              <a:t>Sistemas </a:t>
            </a:r>
            <a:r>
              <a:rPr lang="es-EC" b="1" dirty="0"/>
              <a:t>de determinación</a:t>
            </a:r>
            <a:r>
              <a:rPr lang="es-EC" dirty="0"/>
              <a:t>.- La determinación de la obligación tributaria se efectuará por cualquiera de los siguientes sistemas:</a:t>
            </a:r>
          </a:p>
          <a:p>
            <a:pPr marL="0" indent="0" algn="just">
              <a:buNone/>
            </a:pPr>
            <a:r>
              <a:rPr lang="es-EC" dirty="0"/>
              <a:t>1. Por declaración del sujeto pasivo;</a:t>
            </a:r>
          </a:p>
          <a:p>
            <a:pPr marL="0" indent="0" algn="just">
              <a:buNone/>
            </a:pPr>
            <a:r>
              <a:rPr lang="es-EC" dirty="0"/>
              <a:t>2. Por actuación de la administración; o,</a:t>
            </a:r>
          </a:p>
          <a:p>
            <a:pPr marL="0" indent="0" algn="just">
              <a:buNone/>
            </a:pPr>
            <a:r>
              <a:rPr lang="es-EC" dirty="0"/>
              <a:t>3. De modo mixto</a:t>
            </a:r>
            <a:r>
              <a:rPr lang="es-EC" dirty="0" smtClean="0"/>
              <a:t>. Art. 88 COT</a:t>
            </a:r>
            <a:endParaRPr lang="es-EC" dirty="0"/>
          </a:p>
          <a:p>
            <a:pPr marL="0" indent="0" algn="just">
              <a:buNone/>
            </a:pPr>
            <a:endParaRPr lang="es-EC" dirty="0"/>
          </a:p>
        </p:txBody>
      </p:sp>
    </p:spTree>
    <p:extLst>
      <p:ext uri="{BB962C8B-B14F-4D97-AF65-F5344CB8AC3E}">
        <p14:creationId xmlns:p14="http://schemas.microsoft.com/office/powerpoint/2010/main" val="19566691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a:t>
            </a:r>
          </a:p>
        </p:txBody>
      </p:sp>
      <p:sp>
        <p:nvSpPr>
          <p:cNvPr id="3" name="Marcador de contenido 2"/>
          <p:cNvSpPr>
            <a:spLocks noGrp="1"/>
          </p:cNvSpPr>
          <p:nvPr>
            <p:ph sz="quarter" idx="1"/>
          </p:nvPr>
        </p:nvSpPr>
        <p:spPr/>
        <p:txBody>
          <a:bodyPr>
            <a:normAutofit fontScale="70000" lnSpcReduction="20000"/>
          </a:bodyPr>
          <a:lstStyle/>
          <a:p>
            <a:pPr marL="0" indent="0" algn="just">
              <a:buNone/>
            </a:pPr>
            <a:r>
              <a:rPr lang="es-EC" b="1" dirty="0"/>
              <a:t>Determinación por el sujeto pasivo</a:t>
            </a:r>
            <a:r>
              <a:rPr lang="es-EC" dirty="0"/>
              <a:t>.- La determinación por el sujeto pasivo se efectuará mediante la correspondiente declaración que se presentará en el tiempo, en la forma y con los requisitos que la ley o  los reglamentos exijan, una vez que se configure el hecho generador del Tributo respectivo. Art. 89 COT </a:t>
            </a:r>
          </a:p>
          <a:p>
            <a:pPr marL="0" indent="0">
              <a:buNone/>
            </a:pPr>
            <a:endParaRPr lang="es-EC" dirty="0"/>
          </a:p>
          <a:p>
            <a:pPr marL="0" indent="0" algn="just">
              <a:buNone/>
            </a:pPr>
            <a:r>
              <a:rPr lang="es-EC" dirty="0" smtClean="0"/>
              <a:t>La </a:t>
            </a:r>
            <a:r>
              <a:rPr lang="es-EC" dirty="0"/>
              <a:t>declaración así efectuada, es definitiva y vinculante para el sujeto pasivo, pero se podrá rectificar los errores de hecho o de cálculo en que se hubiere incurrido, dentro del año siguiente a la presentación de la declaración, siempre que con anterioridad no se hubiere establecido y notificado el error por la administración.</a:t>
            </a:r>
          </a:p>
          <a:p>
            <a:pPr marL="0" indent="0" algn="just">
              <a:buNone/>
            </a:pPr>
            <a:endParaRPr lang="es-EC" dirty="0"/>
          </a:p>
          <a:p>
            <a:pPr marL="0" indent="0" algn="just">
              <a:buNone/>
            </a:pPr>
            <a:r>
              <a:rPr lang="es-EC" b="1" dirty="0" smtClean="0"/>
              <a:t>Determinación </a:t>
            </a:r>
            <a:r>
              <a:rPr lang="es-EC" b="1" dirty="0"/>
              <a:t>por el sujeto activo</a:t>
            </a:r>
            <a:r>
              <a:rPr lang="es-EC" dirty="0"/>
              <a:t>.-  (Reformado por el Art. 2 de la Ley s/n, R.O. 242-3S, 29-XII-2007).- El sujeto activo establecerá la obligación tributaria, en todos los casos en que ejerza su potestad determinadora, conforme al artículo 68 de este Código, directa o presuntivamente</a:t>
            </a:r>
            <a:r>
              <a:rPr lang="es-EC" dirty="0" smtClean="0"/>
              <a:t>. Art. 90</a:t>
            </a:r>
            <a:endParaRPr lang="es-EC" dirty="0"/>
          </a:p>
          <a:p>
            <a:pPr marL="0" indent="0" algn="just">
              <a:buNone/>
            </a:pPr>
            <a:r>
              <a:rPr lang="es-EC" dirty="0"/>
              <a:t>La obligación tributaria así determinada causará un recargo del 20% sobre el principal.</a:t>
            </a:r>
          </a:p>
          <a:p>
            <a:pPr marL="0" indent="0" algn="just">
              <a:buNone/>
            </a:pPr>
            <a:endParaRPr lang="es-EC" dirty="0"/>
          </a:p>
          <a:p>
            <a:pPr marL="0" indent="0">
              <a:buNone/>
            </a:pPr>
            <a:endParaRPr lang="es-EC" dirty="0"/>
          </a:p>
          <a:p>
            <a:pPr marL="0" indent="0">
              <a:buNone/>
            </a:pPr>
            <a:endParaRPr lang="es-EC" dirty="0"/>
          </a:p>
          <a:p>
            <a:endParaRPr lang="es-EC" dirty="0"/>
          </a:p>
        </p:txBody>
      </p:sp>
    </p:spTree>
    <p:extLst>
      <p:ext uri="{BB962C8B-B14F-4D97-AF65-F5344CB8AC3E}">
        <p14:creationId xmlns:p14="http://schemas.microsoft.com/office/powerpoint/2010/main" val="858187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BASES ECONÓMICAS Y CONTABLES  </a:t>
            </a:r>
            <a:endParaRPr lang="es-EC" dirty="0"/>
          </a:p>
        </p:txBody>
      </p:sp>
      <p:sp>
        <p:nvSpPr>
          <p:cNvPr id="3" name="Marcador de contenido 2"/>
          <p:cNvSpPr>
            <a:spLocks noGrp="1"/>
          </p:cNvSpPr>
          <p:nvPr>
            <p:ph sz="quarter" idx="1"/>
          </p:nvPr>
        </p:nvSpPr>
        <p:spPr/>
        <p:txBody>
          <a:bodyPr>
            <a:normAutofit fontScale="77500" lnSpcReduction="20000"/>
          </a:bodyPr>
          <a:lstStyle/>
          <a:p>
            <a:pPr algn="just"/>
            <a:r>
              <a:rPr lang="es-EC" dirty="0"/>
              <a:t>Estados financieros: Estado de situación (Balance general), Estado de resultados (Estado de pérdidas y ganancias), Flujo de efectivo (flujo de caja) y Estado de cambio patrimonial; </a:t>
            </a:r>
          </a:p>
          <a:p>
            <a:pPr algn="just"/>
            <a:r>
              <a:rPr lang="es-EC" dirty="0"/>
              <a:t>Estado de situación: Activo – pasivo = patrimonio</a:t>
            </a:r>
          </a:p>
          <a:p>
            <a:pPr algn="just"/>
            <a:r>
              <a:rPr lang="es-EC" dirty="0"/>
              <a:t>Estado de resultados: Establece los ingresos que restados de los costos dan como resultado  al margen bruto. El margen menos los gastos dan como resultado a la Base imponible para el cálculo del 15% de los trabajadores. Una vez restado el valor resultante del 15%, se obtiene la base para el cálculo de los impuestos. Si a ese valor se le restan los impuestos, se obtiene la utilidad neta</a:t>
            </a:r>
          </a:p>
          <a:p>
            <a:pPr algn="just"/>
            <a:r>
              <a:rPr lang="es-EC" dirty="0"/>
              <a:t>Estado de Flujo de efectivo: Estable el efectivo al final del ejercicio, puede ser diario. </a:t>
            </a:r>
          </a:p>
          <a:p>
            <a:pPr algn="just"/>
            <a:r>
              <a:rPr lang="es-EC" dirty="0"/>
              <a:t>Estado de Cambio patrimonial: Establece el cambio en el patrimonio de una persona, natural o jurídica. </a:t>
            </a:r>
          </a:p>
          <a:p>
            <a:endParaRPr lang="es-EC" dirty="0"/>
          </a:p>
        </p:txBody>
      </p:sp>
    </p:spTree>
    <p:extLst>
      <p:ext uri="{BB962C8B-B14F-4D97-AF65-F5344CB8AC3E}">
        <p14:creationId xmlns:p14="http://schemas.microsoft.com/office/powerpoint/2010/main" val="1254961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a:t>
            </a:r>
          </a:p>
        </p:txBody>
      </p:sp>
      <p:sp>
        <p:nvSpPr>
          <p:cNvPr id="3" name="Marcador de contenido 2"/>
          <p:cNvSpPr>
            <a:spLocks noGrp="1"/>
          </p:cNvSpPr>
          <p:nvPr>
            <p:ph sz="quarter" idx="1"/>
          </p:nvPr>
        </p:nvSpPr>
        <p:spPr/>
        <p:txBody>
          <a:bodyPr>
            <a:normAutofit fontScale="62500" lnSpcReduction="20000"/>
          </a:bodyPr>
          <a:lstStyle/>
          <a:p>
            <a:pPr marL="0" indent="0" algn="just">
              <a:buNone/>
            </a:pPr>
            <a:endParaRPr lang="es-EC" b="1" dirty="0" smtClean="0"/>
          </a:p>
          <a:p>
            <a:pPr marL="0" indent="0" algn="just">
              <a:buNone/>
            </a:pPr>
            <a:r>
              <a:rPr lang="es-EC" b="1" dirty="0"/>
              <a:t>Forma directa</a:t>
            </a:r>
            <a:r>
              <a:rPr lang="es-EC" dirty="0"/>
              <a:t>.-  (Sustituido por el Art. 3 de la Ley s/n, R.O. 242-3S, 29-XII-2007).- La determinación directa se hará sobre la base de la declaración del propio sujeto pasivo, de su contabilidad o registros y más documentos que posea, así como de la información y otros datos que posea la administración tributaria en sus bases de datos, o los que arrojen sus sistemas informáticos por efecto del cruce de información con los diferentes contribuyentes o responsables de tributos, con entidades del sector público u otras; así como de otros documentos que existan en poder de terceros, que tengan relación con la actividad gravada o con el hecho generador. Art. 91</a:t>
            </a:r>
          </a:p>
          <a:p>
            <a:pPr marL="0" indent="0" algn="just">
              <a:buNone/>
            </a:pPr>
            <a:endParaRPr lang="es-EC" b="1" dirty="0" smtClean="0"/>
          </a:p>
          <a:p>
            <a:pPr marL="0" indent="0" algn="just">
              <a:buNone/>
            </a:pPr>
            <a:r>
              <a:rPr lang="es-EC" b="1" dirty="0" smtClean="0"/>
              <a:t>Forma </a:t>
            </a:r>
            <a:r>
              <a:rPr lang="es-EC" b="1" dirty="0"/>
              <a:t>presuntiva</a:t>
            </a:r>
            <a:r>
              <a:rPr lang="es-EC" dirty="0"/>
              <a:t>.- Tendrá lugar la determinación presuntiva, cuando no sea posible la determinación directa, ya por falta de declaración del sujeto pasivo, pese a la notificación particular que para el efecto hubiese hecho el sujeto activo ya porque los documentos que respalden su declaración no sean aceptables por una razón fundamental o no presten mérito suficiente para acreditarla. En tales casos, la determinación se fundará en los hechos, indicios, circunstancias y demás elementos ciertos que permitan establecer la configuración del hecho generador y la cuantía del tributo causado, o mediante la aplicación de coeficientes que determine la ley respectiva</a:t>
            </a:r>
            <a:r>
              <a:rPr lang="es-EC" dirty="0" smtClean="0"/>
              <a:t>. Art. 92</a:t>
            </a:r>
            <a:endParaRPr lang="es-EC" dirty="0"/>
          </a:p>
          <a:p>
            <a:pPr marL="0" indent="0" algn="just">
              <a:buNone/>
            </a:pPr>
            <a:endParaRPr lang="es-EC" dirty="0"/>
          </a:p>
          <a:p>
            <a:endParaRPr lang="es-EC" dirty="0"/>
          </a:p>
        </p:txBody>
      </p:sp>
    </p:spTree>
    <p:extLst>
      <p:ext uri="{BB962C8B-B14F-4D97-AF65-F5344CB8AC3E}">
        <p14:creationId xmlns:p14="http://schemas.microsoft.com/office/powerpoint/2010/main" val="1687073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a:t>
            </a:r>
          </a:p>
        </p:txBody>
      </p:sp>
      <p:sp>
        <p:nvSpPr>
          <p:cNvPr id="3" name="Marcador de contenido 2"/>
          <p:cNvSpPr>
            <a:spLocks noGrp="1"/>
          </p:cNvSpPr>
          <p:nvPr>
            <p:ph sz="quarter" idx="1"/>
          </p:nvPr>
        </p:nvSpPr>
        <p:spPr/>
        <p:txBody>
          <a:bodyPr>
            <a:normAutofit fontScale="62500" lnSpcReduction="20000"/>
          </a:bodyPr>
          <a:lstStyle/>
          <a:p>
            <a:pPr marL="0" indent="0" algn="just">
              <a:buNone/>
            </a:pPr>
            <a:endParaRPr lang="es-EC" b="1" dirty="0" smtClean="0"/>
          </a:p>
          <a:p>
            <a:pPr marL="0" indent="0" algn="just">
              <a:buNone/>
            </a:pPr>
            <a:r>
              <a:rPr lang="es-EC" b="1" dirty="0"/>
              <a:t>Determinación mixta</a:t>
            </a:r>
            <a:r>
              <a:rPr lang="es-EC" dirty="0"/>
              <a:t>.- Determinación mixta, es la que efectúa la administración a base de los datos requeridos por ella a los contribuyentes o responsables, quienes quedan vinculados por tales datos, para todos los efectos. Art. 93</a:t>
            </a:r>
          </a:p>
          <a:p>
            <a:pPr marL="0" indent="0" algn="just">
              <a:buNone/>
            </a:pPr>
            <a:endParaRPr lang="es-EC" dirty="0"/>
          </a:p>
          <a:p>
            <a:pPr marL="0" indent="0" algn="just">
              <a:buNone/>
            </a:pPr>
            <a:r>
              <a:rPr lang="es-EC" b="1" dirty="0" smtClean="0"/>
              <a:t>Caducidad</a:t>
            </a:r>
            <a:r>
              <a:rPr lang="es-EC" b="1" dirty="0"/>
              <a:t>.</a:t>
            </a:r>
            <a:r>
              <a:rPr lang="es-EC" dirty="0"/>
              <a:t>- Caduca la facultad de la administración para determinar la obligación tributaria, sin que se requiera pronunciamiento previo:</a:t>
            </a:r>
          </a:p>
          <a:p>
            <a:pPr marL="0" indent="0" algn="just">
              <a:buNone/>
            </a:pPr>
            <a:r>
              <a:rPr lang="es-EC" dirty="0"/>
              <a:t>1. En tres años, contados desde la fecha de la declaración, en los tributos que la ley exija determinación por el sujeto pasivo, en el caso del artículo 89;</a:t>
            </a:r>
          </a:p>
          <a:p>
            <a:pPr marL="0" indent="0" algn="just">
              <a:buNone/>
            </a:pPr>
            <a:r>
              <a:rPr lang="es-EC" dirty="0"/>
              <a:t>2. En seis años, contados desde la fecha en que venció el plazo para presentar la declaración, respecto de los mismos tributos, cuando no se hubieren declarado en todo o en parte; y,</a:t>
            </a:r>
          </a:p>
          <a:p>
            <a:pPr marL="0" indent="0" algn="just">
              <a:buNone/>
            </a:pPr>
            <a:r>
              <a:rPr lang="es-EC" dirty="0"/>
              <a:t>3. En un año, cuando se trate de verificar un acto de determinación practicado por el sujeto activo o en forma mixta, contado desde la fecha de la notificación de tales actos. Art. 94</a:t>
            </a:r>
          </a:p>
          <a:p>
            <a:pPr marL="0" indent="0" algn="just">
              <a:buNone/>
            </a:pPr>
            <a:endParaRPr lang="es-EC" dirty="0"/>
          </a:p>
          <a:p>
            <a:pPr marL="0" indent="0" algn="just">
              <a:buNone/>
            </a:pPr>
            <a:r>
              <a:rPr lang="es-EC" dirty="0"/>
              <a:t> </a:t>
            </a:r>
            <a:r>
              <a:rPr lang="es-EC" b="1" dirty="0"/>
              <a:t>Interrupción de la caducidad</a:t>
            </a:r>
            <a:r>
              <a:rPr lang="es-EC" dirty="0"/>
              <a:t>.- Los plazos de caducidad se interrumpirán por la notificación legal de la orden de verificación, emanada de autoridad competente. Art. 95	</a:t>
            </a:r>
          </a:p>
          <a:p>
            <a:endParaRPr lang="es-EC" dirty="0"/>
          </a:p>
        </p:txBody>
      </p:sp>
    </p:spTree>
    <p:extLst>
      <p:ext uri="{BB962C8B-B14F-4D97-AF65-F5344CB8AC3E}">
        <p14:creationId xmlns:p14="http://schemas.microsoft.com/office/powerpoint/2010/main" val="35063862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 </a:t>
            </a:r>
            <a:endParaRPr lang="es-EC" dirty="0"/>
          </a:p>
        </p:txBody>
      </p:sp>
      <p:sp>
        <p:nvSpPr>
          <p:cNvPr id="3" name="Marcador de contenido 2"/>
          <p:cNvSpPr>
            <a:spLocks noGrp="1"/>
          </p:cNvSpPr>
          <p:nvPr>
            <p:ph sz="quarter" idx="1"/>
          </p:nvPr>
        </p:nvSpPr>
        <p:spPr/>
        <p:txBody>
          <a:bodyPr>
            <a:normAutofit fontScale="70000" lnSpcReduction="20000"/>
          </a:bodyPr>
          <a:lstStyle/>
          <a:p>
            <a:pPr algn="just"/>
            <a:endParaRPr lang="es-EC" dirty="0" smtClean="0"/>
          </a:p>
          <a:p>
            <a:pPr marL="0" indent="0" algn="just">
              <a:buNone/>
            </a:pPr>
            <a:r>
              <a:rPr lang="es-EC" b="1" dirty="0" smtClean="0"/>
              <a:t>Contenido </a:t>
            </a:r>
            <a:r>
              <a:rPr lang="es-EC" b="1" dirty="0"/>
              <a:t>del reclamo</a:t>
            </a:r>
            <a:r>
              <a:rPr lang="es-EC" dirty="0"/>
              <a:t>.- La reclamación se presentará por escrito y contendrá:</a:t>
            </a:r>
          </a:p>
          <a:p>
            <a:pPr algn="just"/>
            <a:r>
              <a:rPr lang="es-EC" dirty="0"/>
              <a:t>1. La designación de la autoridad administrativa ante quien se la formule;</a:t>
            </a:r>
          </a:p>
          <a:p>
            <a:pPr algn="just"/>
            <a:r>
              <a:rPr lang="es-EC" dirty="0"/>
              <a:t>2. El nombre y apellido del compareciente; el derecho por el que lo hace; el número del registro de contribuyentes, o el de la cédula de identidad, en su caso.</a:t>
            </a:r>
          </a:p>
          <a:p>
            <a:pPr algn="just"/>
            <a:r>
              <a:rPr lang="es-EC" dirty="0"/>
              <a:t>3. La indicación de su domicilio permanente, y para notificaciones, el que señalare;</a:t>
            </a:r>
          </a:p>
          <a:p>
            <a:pPr algn="just"/>
            <a:r>
              <a:rPr lang="es-EC" dirty="0"/>
              <a:t>4. Mención del acto administrativo objeto del reclamo y la expresión de los fundamentos de hecho y de derecho en que se apoya, expuestos clara y sucintamente;</a:t>
            </a:r>
          </a:p>
          <a:p>
            <a:pPr algn="just"/>
            <a:r>
              <a:rPr lang="es-EC" dirty="0"/>
              <a:t>5. La petición o pretensión concreta que se formule; y,</a:t>
            </a:r>
          </a:p>
          <a:p>
            <a:pPr algn="just"/>
            <a:r>
              <a:rPr lang="es-EC" dirty="0"/>
              <a:t>6. La firma del compareciente, representante o procurador y la del abogado que lo patrocine.</a:t>
            </a:r>
          </a:p>
          <a:p>
            <a:pPr algn="just"/>
            <a:r>
              <a:rPr lang="es-EC" dirty="0"/>
              <a:t>A la reclamación se adjuntarán las pruebas de que se disponga o se solicitará la concesión de un plazo para el efecto</a:t>
            </a:r>
            <a:r>
              <a:rPr lang="es-EC" dirty="0" smtClean="0"/>
              <a:t>. Art. 119 COT </a:t>
            </a:r>
            <a:endParaRPr lang="es-EC" dirty="0"/>
          </a:p>
          <a:p>
            <a:endParaRPr lang="es-EC" dirty="0" smtClean="0"/>
          </a:p>
          <a:p>
            <a:endParaRPr lang="es-EC" dirty="0"/>
          </a:p>
          <a:p>
            <a:endParaRPr lang="es-EC" dirty="0"/>
          </a:p>
        </p:txBody>
      </p:sp>
    </p:spTree>
    <p:extLst>
      <p:ext uri="{BB962C8B-B14F-4D97-AF65-F5344CB8AC3E}">
        <p14:creationId xmlns:p14="http://schemas.microsoft.com/office/powerpoint/2010/main" val="10960789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62500" lnSpcReduction="20000"/>
          </a:bodyPr>
          <a:lstStyle/>
          <a:p>
            <a:pPr marL="0" indent="0" algn="just">
              <a:buNone/>
            </a:pPr>
            <a:r>
              <a:rPr lang="es-EC" b="1" dirty="0" smtClean="0"/>
              <a:t>Pago </a:t>
            </a:r>
            <a:r>
              <a:rPr lang="es-EC" b="1" dirty="0"/>
              <a:t>indebido</a:t>
            </a:r>
            <a:r>
              <a:rPr lang="es-EC" dirty="0"/>
              <a:t>.- Se considerará pago indebido, el que se realice por un tributo no establecido legalmente o del que haya exención por mandato legal; el efectuado sin que haya nacido la respectiva obligación tributaria, conforme a los supuestos que configuran el respectivo hecho generador. En iguales condiciones, se considerará pago indebido aquel que se hubiere satisfecho o exigido ilegalmente o fuera de la medida legal</a:t>
            </a:r>
            <a:r>
              <a:rPr lang="es-EC" dirty="0" smtClean="0"/>
              <a:t>. Art 122 COT </a:t>
            </a:r>
          </a:p>
          <a:p>
            <a:pPr marL="0" indent="0" algn="just">
              <a:buNone/>
            </a:pPr>
            <a:endParaRPr lang="es-EC" dirty="0"/>
          </a:p>
          <a:p>
            <a:pPr marL="0" indent="0" algn="just">
              <a:buNone/>
            </a:pPr>
            <a:r>
              <a:rPr lang="es-EC" b="1" dirty="0" smtClean="0"/>
              <a:t> </a:t>
            </a:r>
            <a:r>
              <a:rPr lang="es-EC" b="1" dirty="0"/>
              <a:t>Pago en exceso</a:t>
            </a:r>
            <a:r>
              <a:rPr lang="es-EC" dirty="0"/>
              <a:t>.- Se considerará pago en exceso aquel que resulte en demasía en relación con el valor que debió pagarse al aplicar la tarifa prevista en la ley sobre la respectiva base imponible. La administración tributaria, previa solicitud del contribuyente, procederá a la devolución de los saldos en favor de éste, que aparezcan como tales en sus registros, en los plazos y en las condiciones que la ley y el reglamento determinen, siempre y cuando el beneficiario de la devolución no haya manifestado su voluntad de compensar dichos saldos con similares obligaciones tributarias pendientes o futuras a su cargo</a:t>
            </a:r>
            <a:r>
              <a:rPr lang="es-EC" dirty="0" smtClean="0"/>
              <a:t>. Art. 123 COT </a:t>
            </a:r>
          </a:p>
          <a:p>
            <a:pPr marL="0" indent="0" algn="just">
              <a:buNone/>
            </a:pPr>
            <a:endParaRPr lang="es-EC" dirty="0"/>
          </a:p>
          <a:p>
            <a:pPr marL="0" indent="0" algn="just">
              <a:buNone/>
            </a:pPr>
            <a:r>
              <a:rPr lang="es-EC" dirty="0" smtClean="0"/>
              <a:t>Si </a:t>
            </a:r>
            <a:r>
              <a:rPr lang="es-EC" dirty="0"/>
              <a:t>el contribuyente no recibe la devolución dentro del plazo máximo de seis meses de presentada la solicitud o si considera que lo recibido no es la cantidad correcta, tendrá derecho a presentar en cualquier momento un reclamo formal para la devolución, en los mismos términos previstos en este Código para el caso de pago indebido.</a:t>
            </a:r>
          </a:p>
          <a:p>
            <a:endParaRPr lang="es-EC" dirty="0" smtClean="0"/>
          </a:p>
          <a:p>
            <a:endParaRPr lang="es-EC" dirty="0"/>
          </a:p>
          <a:p>
            <a:endParaRPr lang="es-EC" dirty="0" smtClean="0"/>
          </a:p>
          <a:p>
            <a:endParaRPr lang="es-EC" dirty="0"/>
          </a:p>
          <a:p>
            <a:endParaRPr lang="es-EC" dirty="0" smtClean="0"/>
          </a:p>
          <a:p>
            <a:endParaRPr lang="es-EC" dirty="0"/>
          </a:p>
        </p:txBody>
      </p:sp>
    </p:spTree>
    <p:extLst>
      <p:ext uri="{BB962C8B-B14F-4D97-AF65-F5344CB8AC3E}">
        <p14:creationId xmlns:p14="http://schemas.microsoft.com/office/powerpoint/2010/main" val="39348103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a:t>
            </a:r>
          </a:p>
        </p:txBody>
      </p:sp>
      <p:sp>
        <p:nvSpPr>
          <p:cNvPr id="3" name="Marcador de contenido 2"/>
          <p:cNvSpPr>
            <a:spLocks noGrp="1"/>
          </p:cNvSpPr>
          <p:nvPr>
            <p:ph sz="quarter" idx="1"/>
          </p:nvPr>
        </p:nvSpPr>
        <p:spPr/>
        <p:txBody>
          <a:bodyPr>
            <a:normAutofit fontScale="92500" lnSpcReduction="10000"/>
          </a:bodyPr>
          <a:lstStyle/>
          <a:p>
            <a:pPr marL="0" indent="0" algn="just">
              <a:buNone/>
            </a:pPr>
            <a:r>
              <a:rPr lang="es-EC" dirty="0" smtClean="0"/>
              <a:t> </a:t>
            </a:r>
            <a:r>
              <a:rPr lang="es-EC" b="1" dirty="0"/>
              <a:t>Medios de prueba</a:t>
            </a:r>
            <a:r>
              <a:rPr lang="es-EC" dirty="0"/>
              <a:t>.- En el procedimiento administrativo son admisibles todos los medios de prueba que la ley establece, excepto la confesión de funcionarios y empleados públicos</a:t>
            </a:r>
            <a:r>
              <a:rPr lang="es-EC" dirty="0" smtClean="0"/>
              <a:t>. Art. 128 COT </a:t>
            </a:r>
          </a:p>
          <a:p>
            <a:pPr marL="0" indent="0" algn="just">
              <a:buNone/>
            </a:pPr>
            <a:r>
              <a:rPr lang="es-EC" dirty="0" smtClean="0"/>
              <a:t>La </a:t>
            </a:r>
            <a:r>
              <a:rPr lang="es-EC" dirty="0"/>
              <a:t>prueba testimonial sólo se admitirá cuando por la naturaleza del asunto no pudiere acreditarse de otro modo, hechos que influyan en la determinación de la obligación tributaria.</a:t>
            </a:r>
          </a:p>
          <a:p>
            <a:pPr marL="0" indent="0" algn="just">
              <a:buNone/>
            </a:pPr>
            <a:r>
              <a:rPr lang="es-EC" b="1" dirty="0" smtClean="0"/>
              <a:t>Plazo </a:t>
            </a:r>
            <a:r>
              <a:rPr lang="es-EC" b="1" dirty="0"/>
              <a:t>de prueba</a:t>
            </a:r>
            <a:r>
              <a:rPr lang="es-EC" dirty="0"/>
              <a:t>.-  Se concederá plazo probatorio cuando lo solicite el reclamante o interesado o sea necesario para el esclarecimiento de los hechos materia del reclamo. Será fijado de acuerdo a la </a:t>
            </a:r>
            <a:r>
              <a:rPr lang="es-EC" dirty="0" smtClean="0"/>
              <a:t>importancia. Art. 129 COT </a:t>
            </a:r>
            <a:endParaRPr lang="es-EC" dirty="0"/>
          </a:p>
          <a:p>
            <a:endParaRPr lang="es-EC" dirty="0" smtClean="0"/>
          </a:p>
          <a:p>
            <a:endParaRPr lang="es-EC" dirty="0"/>
          </a:p>
          <a:p>
            <a:endParaRPr lang="es-EC" dirty="0"/>
          </a:p>
        </p:txBody>
      </p:sp>
    </p:spTree>
    <p:extLst>
      <p:ext uri="{BB962C8B-B14F-4D97-AF65-F5344CB8AC3E}">
        <p14:creationId xmlns:p14="http://schemas.microsoft.com/office/powerpoint/2010/main" val="27770409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85000" lnSpcReduction="20000"/>
          </a:bodyPr>
          <a:lstStyle/>
          <a:p>
            <a:pPr marL="0" indent="0" algn="just">
              <a:buNone/>
            </a:pPr>
            <a:r>
              <a:rPr lang="es-EC" dirty="0" smtClean="0"/>
              <a:t> </a:t>
            </a:r>
            <a:r>
              <a:rPr lang="es-EC" b="1" dirty="0" smtClean="0"/>
              <a:t>Plazo </a:t>
            </a:r>
            <a:r>
              <a:rPr lang="es-EC" b="1" dirty="0"/>
              <a:t>para resolver.-  </a:t>
            </a:r>
            <a:r>
              <a:rPr lang="es-EC" dirty="0"/>
              <a:t>Las resoluciones se expedirán en el plazo de 120 días hábiles, contados desde el día hábil siguiente al de la presentación del reclamo, o al de la aclaración o ampliación que disponga la autoridad administrativa. Se exceptúan de esta norma los siguientes casos:</a:t>
            </a:r>
          </a:p>
          <a:p>
            <a:pPr algn="just"/>
            <a:r>
              <a:rPr lang="es-EC" dirty="0"/>
              <a:t>1. Los previstos en el artículo 127, en los que el plazo correrá desde el día hábil siguiente al de la recepción de los datos o informes solicitados por el reclamante, o del que se decida prescindir de ellos;</a:t>
            </a:r>
          </a:p>
          <a:p>
            <a:pPr algn="just"/>
            <a:r>
              <a:rPr lang="es-EC" dirty="0"/>
              <a:t>2. Los que se mencionan en los artículos 129 y 131 en que se contará desde el día hábil siguiente al vencimiento de los plazos allí determinados; y,</a:t>
            </a:r>
          </a:p>
          <a:p>
            <a:pPr algn="just"/>
            <a:r>
              <a:rPr lang="es-EC" dirty="0"/>
              <a:t>3.- Las reclamaciones aduaneras, en las que la resolución se expedirá en 30 días hábiles por el Gerente Distrital de Aduana respectivo</a:t>
            </a:r>
            <a:r>
              <a:rPr lang="es-EC" dirty="0" smtClean="0"/>
              <a:t>.  Art. 132 COT </a:t>
            </a:r>
          </a:p>
          <a:p>
            <a:endParaRPr lang="es-EC" dirty="0"/>
          </a:p>
          <a:p>
            <a:endParaRPr lang="es-EC" dirty="0" smtClean="0"/>
          </a:p>
          <a:p>
            <a:endParaRPr lang="es-EC" dirty="0"/>
          </a:p>
        </p:txBody>
      </p:sp>
    </p:spTree>
    <p:extLst>
      <p:ext uri="{BB962C8B-B14F-4D97-AF65-F5344CB8AC3E}">
        <p14:creationId xmlns:p14="http://schemas.microsoft.com/office/powerpoint/2010/main" val="14744468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a:t>
            </a:r>
          </a:p>
        </p:txBody>
      </p:sp>
      <p:sp>
        <p:nvSpPr>
          <p:cNvPr id="3" name="Marcador de contenido 2"/>
          <p:cNvSpPr>
            <a:spLocks noGrp="1"/>
          </p:cNvSpPr>
          <p:nvPr>
            <p:ph sz="quarter" idx="1"/>
          </p:nvPr>
        </p:nvSpPr>
        <p:spPr/>
        <p:txBody>
          <a:bodyPr>
            <a:normAutofit fontScale="62500" lnSpcReduction="20000"/>
          </a:bodyPr>
          <a:lstStyle/>
          <a:p>
            <a:endParaRPr lang="es-EC" dirty="0" smtClean="0"/>
          </a:p>
          <a:p>
            <a:pPr marL="0" indent="0" algn="just">
              <a:buNone/>
            </a:pPr>
            <a:r>
              <a:rPr lang="es-EC" b="1" dirty="0" smtClean="0"/>
              <a:t>Quienes </a:t>
            </a:r>
            <a:r>
              <a:rPr lang="es-EC" b="1" dirty="0"/>
              <a:t>pueden consultar</a:t>
            </a:r>
            <a:r>
              <a:rPr lang="es-EC" dirty="0"/>
              <a:t>.- Los sujetos pasivos que tuvieren un interés propio y directo; podrán consultar a la administración tributaria respectiva sobre el régimen jurídico tributario aplicable a determinadas situaciones concretas o el que corresponda a actividades económicas por iniciarse, en cuyo caso la absolución será vinculante para la administración tributaria. </a:t>
            </a:r>
          </a:p>
          <a:p>
            <a:pPr algn="just"/>
            <a:r>
              <a:rPr lang="es-EC" dirty="0"/>
              <a:t>Así mismo, podrán consultar las federaciones y las asociaciones gremiales, profesionales, cámaras de la producción y las entidades del sector público, sobre el sentido o alcance de la ley tributaria en asuntos que interesen directamente a dichas entidades. Las absoluciones emitidas sobre la base de este tipo de consultas solo tendrán carácter informativo.</a:t>
            </a:r>
          </a:p>
          <a:p>
            <a:pPr algn="just"/>
            <a:r>
              <a:rPr lang="es-EC" dirty="0"/>
              <a:t>Solo las absoluciones expedidas por la administración tributaria competente tendrán validez y efecto jurídico, en relación a los sujetos pasivos de las obligaciones tributarias por ésta administrados, en los términos establecidos en los incisos anteriores, por lo tanto, las absoluciones de consultas presentadas a otras instituciones, organismos o autoridades no tendrán efecto jurídico en el ámbito tributario.</a:t>
            </a:r>
          </a:p>
          <a:p>
            <a:pPr algn="just"/>
            <a:r>
              <a:rPr lang="es-EC" dirty="0"/>
              <a:t>Las absoluciones de las consultas deberán ser publicadas en extracto en el Registro Oficial</a:t>
            </a:r>
            <a:r>
              <a:rPr lang="es-EC" dirty="0" smtClean="0"/>
              <a:t>. Art. 135 COT </a:t>
            </a:r>
            <a:endParaRPr lang="es-EC" dirty="0"/>
          </a:p>
          <a:p>
            <a:endParaRPr lang="es-EC" dirty="0"/>
          </a:p>
          <a:p>
            <a:endParaRPr lang="es-EC" dirty="0" smtClean="0"/>
          </a:p>
          <a:p>
            <a:endParaRPr lang="es-EC" dirty="0"/>
          </a:p>
        </p:txBody>
      </p:sp>
    </p:spTree>
    <p:extLst>
      <p:ext uri="{BB962C8B-B14F-4D97-AF65-F5344CB8AC3E}">
        <p14:creationId xmlns:p14="http://schemas.microsoft.com/office/powerpoint/2010/main" val="24782777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a:t>
            </a:r>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b="1" dirty="0" smtClean="0"/>
              <a:t>Requisitos</a:t>
            </a:r>
            <a:r>
              <a:rPr lang="es-EC" b="1" dirty="0"/>
              <a:t>.</a:t>
            </a:r>
            <a:r>
              <a:rPr lang="es-EC" dirty="0"/>
              <a:t>- La consulta se formulará por escrito y contendrá:</a:t>
            </a:r>
          </a:p>
          <a:p>
            <a:pPr algn="just"/>
            <a:r>
              <a:rPr lang="es-EC" dirty="0"/>
              <a:t>1. Los requisitos exigidos en los numerales 1, 2, 3 y 6 del artículo 119 de este Código;</a:t>
            </a:r>
          </a:p>
          <a:p>
            <a:pPr algn="just"/>
            <a:r>
              <a:rPr lang="es-EC" dirty="0"/>
              <a:t>2. Relación clara y completa de los antecedentes y circunstancias que permitan a la administración formarse juicio exacto del caso consultado;</a:t>
            </a:r>
          </a:p>
          <a:p>
            <a:pPr algn="just"/>
            <a:r>
              <a:rPr lang="es-EC" dirty="0"/>
              <a:t>3. La opinión personal del consultante, con la cita de las disposiciones legales o reglamentarias que estimare aplicables; y,</a:t>
            </a:r>
          </a:p>
          <a:p>
            <a:pPr algn="just"/>
            <a:r>
              <a:rPr lang="es-EC" dirty="0"/>
              <a:t>4. Deberá también adjuntarse la documentación u otros elementos necesarios para la formación de un criterio absolutorio completo, sin perjuicio de que estos puedan ser solicitados por la administración tributaria.</a:t>
            </a:r>
          </a:p>
          <a:p>
            <a:pPr algn="just"/>
            <a:r>
              <a:rPr lang="es-EC" dirty="0" smtClean="0"/>
              <a:t>Rige </a:t>
            </a:r>
            <a:r>
              <a:rPr lang="es-EC" dirty="0"/>
              <a:t>también para la consulta lo previsto en el artículo </a:t>
            </a:r>
            <a:r>
              <a:rPr lang="es-EC" dirty="0" smtClean="0"/>
              <a:t>120. Art. 136 COT </a:t>
            </a:r>
          </a:p>
          <a:p>
            <a:endParaRPr lang="es-EC" dirty="0"/>
          </a:p>
          <a:p>
            <a:endParaRPr lang="es-EC" dirty="0"/>
          </a:p>
        </p:txBody>
      </p:sp>
    </p:spTree>
    <p:extLst>
      <p:ext uri="{BB962C8B-B14F-4D97-AF65-F5344CB8AC3E}">
        <p14:creationId xmlns:p14="http://schemas.microsoft.com/office/powerpoint/2010/main" val="21079746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a:t>
            </a:r>
          </a:p>
        </p:txBody>
      </p:sp>
      <p:sp>
        <p:nvSpPr>
          <p:cNvPr id="3" name="Marcador de contenido 2"/>
          <p:cNvSpPr>
            <a:spLocks noGrp="1"/>
          </p:cNvSpPr>
          <p:nvPr>
            <p:ph sz="quarter" idx="1"/>
          </p:nvPr>
        </p:nvSpPr>
        <p:spPr/>
        <p:txBody>
          <a:bodyPr>
            <a:normAutofit fontScale="62500" lnSpcReduction="20000"/>
          </a:bodyPr>
          <a:lstStyle/>
          <a:p>
            <a:pPr marL="0" indent="0" algn="just">
              <a:buNone/>
            </a:pPr>
            <a:r>
              <a:rPr lang="es-EC" b="1" dirty="0" smtClean="0"/>
              <a:t>Invalidez </a:t>
            </a:r>
            <a:r>
              <a:rPr lang="es-EC" b="1" dirty="0"/>
              <a:t>de los actos administrativos</a:t>
            </a:r>
            <a:r>
              <a:rPr lang="es-EC" dirty="0"/>
              <a:t>.- Los actos administrativos serán nulos y la autoridad competente los invalidará de oficio o a petición de parte, en los siguientes casos:</a:t>
            </a:r>
          </a:p>
          <a:p>
            <a:pPr algn="just"/>
            <a:r>
              <a:rPr lang="es-EC" dirty="0"/>
              <a:t>1. Cuando provengan o hubieren sido expedidos por autoridad manifiestamente incompetente; y,</a:t>
            </a:r>
          </a:p>
          <a:p>
            <a:pPr algn="just"/>
            <a:r>
              <a:rPr lang="es-EC" dirty="0"/>
              <a:t>2. Cuando hubieren sido dictados con prescindencia de las normas de procedimiento o de las formalidades que la ley prescribe, siempre que se haya obstado el derecho de defensa o que la omisión hubiere influido en la decisión del reclamo</a:t>
            </a:r>
            <a:r>
              <a:rPr lang="es-EC" dirty="0" smtClean="0"/>
              <a:t>. Art. 139 COT </a:t>
            </a:r>
          </a:p>
          <a:p>
            <a:pPr algn="just"/>
            <a:endParaRPr lang="es-EC" dirty="0"/>
          </a:p>
          <a:p>
            <a:pPr marL="0" indent="0" algn="just">
              <a:buNone/>
            </a:pPr>
            <a:r>
              <a:rPr lang="es-EC" dirty="0" smtClean="0"/>
              <a:t> </a:t>
            </a:r>
            <a:r>
              <a:rPr lang="es-EC" b="1" dirty="0"/>
              <a:t>Clases de recursos</a:t>
            </a:r>
            <a:r>
              <a:rPr lang="es-EC" dirty="0"/>
              <a:t>.- Las resoluciones administrativas emanadas de la autoridad tributaria, son susceptibles de los siguientes recursos, en la misma vía administrativa:</a:t>
            </a:r>
          </a:p>
          <a:p>
            <a:pPr algn="just"/>
            <a:r>
              <a:rPr lang="es-EC" dirty="0"/>
              <a:t>1.- De revisión por la máxima autoridad administrativa que corresponda al órgano del que emanó el acto, según los artículos 64, 65 y 66 de este Código; y,</a:t>
            </a:r>
          </a:p>
          <a:p>
            <a:pPr algn="just"/>
            <a:r>
              <a:rPr lang="es-EC" dirty="0"/>
              <a:t>Dirección Nacional Jurídica Departamento de Normativa</a:t>
            </a:r>
          </a:p>
          <a:p>
            <a:pPr algn="just"/>
            <a:r>
              <a:rPr lang="es-EC" dirty="0"/>
              <a:t>2.- De apelación en el procedimiento de ejecución</a:t>
            </a:r>
            <a:r>
              <a:rPr lang="es-EC" dirty="0" smtClean="0"/>
              <a:t>. Art. 139 COT </a:t>
            </a:r>
            <a:endParaRPr lang="es-EC" dirty="0"/>
          </a:p>
          <a:p>
            <a:endParaRPr lang="es-EC" dirty="0"/>
          </a:p>
        </p:txBody>
      </p:sp>
    </p:spTree>
    <p:extLst>
      <p:ext uri="{BB962C8B-B14F-4D97-AF65-F5344CB8AC3E}">
        <p14:creationId xmlns:p14="http://schemas.microsoft.com/office/powerpoint/2010/main" val="40724729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 </a:t>
            </a:r>
            <a:endParaRPr lang="es-EC" dirty="0"/>
          </a:p>
        </p:txBody>
      </p:sp>
      <p:sp>
        <p:nvSpPr>
          <p:cNvPr id="3" name="Marcador de contenido 2"/>
          <p:cNvSpPr>
            <a:spLocks noGrp="1"/>
          </p:cNvSpPr>
          <p:nvPr>
            <p:ph sz="quarter" idx="1"/>
          </p:nvPr>
        </p:nvSpPr>
        <p:spPr>
          <a:xfrm>
            <a:off x="332232" y="1556792"/>
            <a:ext cx="8503920" cy="4572000"/>
          </a:xfrm>
        </p:spPr>
        <p:txBody>
          <a:bodyPr>
            <a:normAutofit fontScale="70000" lnSpcReduction="20000"/>
          </a:bodyPr>
          <a:lstStyle/>
          <a:p>
            <a:pPr marL="0" indent="0">
              <a:buNone/>
            </a:pPr>
            <a:r>
              <a:rPr lang="es-EC" b="1" dirty="0"/>
              <a:t>DEL RECURSO DE REVISIÓN</a:t>
            </a:r>
          </a:p>
          <a:p>
            <a:pPr marL="0" indent="0" algn="just">
              <a:buNone/>
            </a:pPr>
            <a:r>
              <a:rPr lang="es-EC" b="1" dirty="0" smtClean="0"/>
              <a:t>Causas </a:t>
            </a:r>
            <a:r>
              <a:rPr lang="es-EC" b="1" dirty="0"/>
              <a:t>para la revisión.- </a:t>
            </a:r>
            <a:r>
              <a:rPr lang="es-EC" dirty="0"/>
              <a:t>El Director General del Servicio de Rentas Internas, en la administración tributaria central y los prefectos provinciales y alcaldes, en su caso, en la administración tributaria seccional y las máximas autoridades de la administración tributaria de excepción, tienen la potestad facultativa extraordinaria de iniciar, de oficio o por insinuación debidamente fundamentada de una persona natural o jurídica, que sea legítima interesada o afectada por los efectos jurídicos de un acto administrativo firme o resolución ejecutoriada de naturaleza tributaria, un proceso de revisión de tales actos o resoluciones que adolezcan de errores de hecho o de derecho, en los siguientes casos:</a:t>
            </a:r>
          </a:p>
          <a:p>
            <a:pPr algn="just"/>
            <a:r>
              <a:rPr lang="es-EC" dirty="0"/>
              <a:t>1. Cuando hubieren sido expedidos o dictados con evidente error de hecho o de derecho, verificados y justificados según informe jurídico previo. En caso de improcedencia del mismo, la autoridad competente ordenará el archivo del trámite;</a:t>
            </a:r>
          </a:p>
          <a:p>
            <a:pPr algn="just"/>
            <a:r>
              <a:rPr lang="es-EC" dirty="0"/>
              <a:t>2. Cuando con posterioridad aparecieren documentos de valor trascendental ignorados al expedirse el acto o resolución de que se trate;</a:t>
            </a:r>
          </a:p>
          <a:p>
            <a:pPr algn="just"/>
            <a:r>
              <a:rPr lang="es-EC" dirty="0"/>
              <a:t>Dirección Nacional Jurídica Departamento de Normativa</a:t>
            </a:r>
          </a:p>
          <a:p>
            <a:endParaRPr lang="es-EC" dirty="0" smtClean="0"/>
          </a:p>
          <a:p>
            <a:endParaRPr lang="es-EC" dirty="0"/>
          </a:p>
        </p:txBody>
      </p:sp>
    </p:spTree>
    <p:extLst>
      <p:ext uri="{BB962C8B-B14F-4D97-AF65-F5344CB8AC3E}">
        <p14:creationId xmlns:p14="http://schemas.microsoft.com/office/powerpoint/2010/main" val="1463323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  </a:t>
            </a:r>
            <a:endParaRPr lang="es-EC" dirty="0"/>
          </a:p>
        </p:txBody>
      </p:sp>
      <p:sp>
        <p:nvSpPr>
          <p:cNvPr id="3" name="Marcador de contenido 2"/>
          <p:cNvSpPr>
            <a:spLocks noGrp="1"/>
          </p:cNvSpPr>
          <p:nvPr>
            <p:ph sz="quarter" idx="1"/>
          </p:nvPr>
        </p:nvSpPr>
        <p:spPr/>
        <p:txBody>
          <a:bodyPr>
            <a:normAutofit/>
          </a:bodyPr>
          <a:lstStyle/>
          <a:p>
            <a:pPr marL="0" indent="0">
              <a:buNone/>
            </a:pPr>
            <a:r>
              <a:rPr lang="es-EC" dirty="0" smtClean="0"/>
              <a:t>La Constitución establece los aspectos tributarios en los artículos: 76, 135, 164, 165, 225, 226, 227, 231, 285, 286, 287, 288, 300, 301, 305, 425. </a:t>
            </a:r>
          </a:p>
          <a:p>
            <a:pPr marL="0" indent="0">
              <a:buNone/>
            </a:pPr>
            <a:endParaRPr lang="es-EC" dirty="0" smtClean="0"/>
          </a:p>
          <a:p>
            <a:pPr marL="0" indent="0">
              <a:buNone/>
            </a:pPr>
            <a:r>
              <a:rPr lang="es-EC" dirty="0" smtClean="0"/>
              <a:t>Del 285 al 288 aspectos relacionados a política fiscal.</a:t>
            </a:r>
          </a:p>
          <a:p>
            <a:pPr marL="0" indent="0">
              <a:buNone/>
            </a:pPr>
            <a:endParaRPr lang="es-EC" dirty="0"/>
          </a:p>
          <a:p>
            <a:pPr marL="0" indent="0">
              <a:buNone/>
            </a:pPr>
            <a:r>
              <a:rPr lang="es-EC" dirty="0" smtClean="0"/>
              <a:t>Del 300 al 305 Régimen Tributario </a:t>
            </a:r>
          </a:p>
          <a:p>
            <a:pPr marL="0" indent="0">
              <a:buNone/>
            </a:pPr>
            <a:r>
              <a:rPr lang="es-EC" dirty="0"/>
              <a:t> </a:t>
            </a:r>
            <a:r>
              <a:rPr lang="es-EC" dirty="0" smtClean="0"/>
              <a:t>  </a:t>
            </a:r>
            <a:endParaRPr lang="es-EC" dirty="0"/>
          </a:p>
          <a:p>
            <a:pPr marL="514350" indent="-514350">
              <a:buAutoNum type="arabicPeriod"/>
            </a:pPr>
            <a:endParaRPr lang="es-EC" dirty="0"/>
          </a:p>
        </p:txBody>
      </p:sp>
    </p:spTree>
    <p:extLst>
      <p:ext uri="{BB962C8B-B14F-4D97-AF65-F5344CB8AC3E}">
        <p14:creationId xmlns:p14="http://schemas.microsoft.com/office/powerpoint/2010/main" val="21106822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70000" lnSpcReduction="20000"/>
          </a:bodyPr>
          <a:lstStyle/>
          <a:p>
            <a:pPr algn="just"/>
            <a:r>
              <a:rPr lang="es-EC" dirty="0"/>
              <a:t>3. Cuando los documentos que sirvieron de base fundamental para dictar tales actos o resoluciones fueren manifiestamente nulos, en los términos de los artículos 47 y 48 de la Ley Notarial, o hubieren sido declarados nulos por sentencia judicial ejecutoriada;</a:t>
            </a:r>
          </a:p>
          <a:p>
            <a:pPr algn="just"/>
            <a:r>
              <a:rPr lang="es-EC" dirty="0"/>
              <a:t>4. Cuando en igual caso, los documentos, sean públicos o privados, por contener error evidente, o por cualquiera de los defectos señalados en el artículo 167 (163) del Código de Procedimiento Civil, o por pruebas posteriores, permitan presumir, grave y concordantemente, su falsedad;</a:t>
            </a:r>
          </a:p>
          <a:p>
            <a:pPr algn="just"/>
            <a:r>
              <a:rPr lang="es-EC" dirty="0"/>
              <a:t>5. Cuando habiéndose expedido el acto o resolución, en virtud de prueba testimonial, los testigos hubieren sido condenados en sentencia judicial ejecutoriada, por falso testimonio, precisamente por las declaraciones que sirvieron de fundamento a dicho acto o resolución; y,</a:t>
            </a:r>
          </a:p>
          <a:p>
            <a:pPr algn="just"/>
            <a:r>
              <a:rPr lang="es-EC" dirty="0"/>
              <a:t>6. Cuando por sentencia judicial ejecutoriada se estableciere que, para dictar el acto o resolución materia de la revisión, ha mediado delito cometido por funcionarios o empleados públicos que intervinieron en tal acto o resolución</a:t>
            </a:r>
            <a:r>
              <a:rPr lang="es-EC" dirty="0" smtClean="0"/>
              <a:t>. Art. 143 COT </a:t>
            </a:r>
            <a:endParaRPr lang="es-EC" dirty="0"/>
          </a:p>
          <a:p>
            <a:pPr algn="just"/>
            <a:endParaRPr lang="es-EC" dirty="0"/>
          </a:p>
        </p:txBody>
      </p:sp>
    </p:spTree>
    <p:extLst>
      <p:ext uri="{BB962C8B-B14F-4D97-AF65-F5344CB8AC3E}">
        <p14:creationId xmlns:p14="http://schemas.microsoft.com/office/powerpoint/2010/main" val="10739540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 </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dirty="0" smtClean="0"/>
              <a:t>DE </a:t>
            </a:r>
            <a:r>
              <a:rPr lang="es-EC" dirty="0"/>
              <a:t>LOS TÍTULOS DE CRÉDITO</a:t>
            </a:r>
          </a:p>
          <a:p>
            <a:pPr marL="0" indent="0" algn="just">
              <a:buNone/>
            </a:pPr>
            <a:r>
              <a:rPr lang="es-EC" dirty="0" smtClean="0"/>
              <a:t> </a:t>
            </a:r>
            <a:r>
              <a:rPr lang="es-EC" dirty="0"/>
              <a:t>Emisión.- Los títulos de crédito u órdenes de cobro se emitirán por la autoridad competente de la respectiva administración, cuando la obligación tributaria fuere determinada y líquida, sea a base de catastros, registros o hechos preestablecidos legalmente; sea de acuerdo a declaraciones del deudor tributario o a avisos de funcionarios públicos autorizados por la ley para el efecto; sea en base de actos o resoluciones administrativas firmes o ejecutoriadas; o de sentencias del Tribunal Distrital de lo Fiscal o de la Corte Suprema de Justicia, cuando modifiquen la base de liquidación o dispongan que se practique nueva liquidación.</a:t>
            </a:r>
          </a:p>
          <a:p>
            <a:pPr algn="just"/>
            <a:r>
              <a:rPr lang="es-EC" dirty="0"/>
              <a:t>Por multas o sanciones se emitirán los títulos de crédito, cuando las resoluciones o sentencias que las impongan se encuentren ejecutoriadas.</a:t>
            </a:r>
          </a:p>
          <a:p>
            <a:pPr algn="just"/>
            <a:r>
              <a:rPr lang="es-EC" dirty="0"/>
              <a:t>Mientras se hallare pendiente de resolución un reclamo o recurso administrativo, no podrá emitirse título de crédito</a:t>
            </a:r>
            <a:r>
              <a:rPr lang="es-EC" dirty="0" smtClean="0"/>
              <a:t>.  Art. 149 COT </a:t>
            </a:r>
            <a:endParaRPr lang="es-EC" dirty="0"/>
          </a:p>
          <a:p>
            <a:endParaRPr lang="es-EC" dirty="0" smtClean="0"/>
          </a:p>
          <a:p>
            <a:endParaRPr lang="es-EC" dirty="0"/>
          </a:p>
          <a:p>
            <a:endParaRPr lang="es-EC" dirty="0" smtClean="0"/>
          </a:p>
          <a:p>
            <a:endParaRPr lang="es-EC" dirty="0"/>
          </a:p>
        </p:txBody>
      </p:sp>
    </p:spTree>
    <p:extLst>
      <p:ext uri="{BB962C8B-B14F-4D97-AF65-F5344CB8AC3E}">
        <p14:creationId xmlns:p14="http://schemas.microsoft.com/office/powerpoint/2010/main" val="41601604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 </a:t>
            </a:r>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b="1" dirty="0" smtClean="0"/>
              <a:t>Acción </a:t>
            </a:r>
            <a:r>
              <a:rPr lang="es-EC" b="1" dirty="0"/>
              <a:t>coactiva</a:t>
            </a:r>
            <a:r>
              <a:rPr lang="es-EC" dirty="0"/>
              <a:t>.- Para el cobro de créditos tributarios, comprendiéndose en ellos los intereses, multas y otros recargos accesorios, como costas de ejecución, las administraciones tributarias central y seccional, según los artículos 64 y 65, y, cuando la ley lo establezca expresamente, la administración tributaria de excepción, según el artículo 66, gozarán de la acción coactiva, que se fundamentará en título de crédito emitido legalmente, conforme a los artículos 149 y 150 o en las liquidaciones o determinaciones ejecutoriadas o firmes de obligación tributaria.</a:t>
            </a:r>
          </a:p>
          <a:p>
            <a:pPr algn="just"/>
            <a:r>
              <a:rPr lang="es-EC" dirty="0"/>
              <a:t>Para la ejecución coactiva son hábiles todos los días, excepto los feriados señalados en la ley</a:t>
            </a:r>
            <a:r>
              <a:rPr lang="es-EC" dirty="0" smtClean="0"/>
              <a:t>. Art. 157 COT </a:t>
            </a:r>
            <a:endParaRPr lang="es-EC" dirty="0"/>
          </a:p>
          <a:p>
            <a:pPr marL="0" indent="0" algn="just">
              <a:buNone/>
            </a:pPr>
            <a:r>
              <a:rPr lang="es-EC" dirty="0" smtClean="0"/>
              <a:t> </a:t>
            </a:r>
            <a:r>
              <a:rPr lang="es-EC" b="1" dirty="0"/>
              <a:t>Competencia.</a:t>
            </a:r>
            <a:r>
              <a:rPr lang="es-EC" dirty="0"/>
              <a:t>- La acción coactiva se ejercerá privativamente por los respectivos funcionarios recaudadores de las administraciones tributarias, con sujeción a las disposiciones de esta sección, a las reglas generales de este Código y, supletoriamente, a las del Código de Procedimiento Civil</a:t>
            </a:r>
            <a:r>
              <a:rPr lang="es-EC" dirty="0" smtClean="0"/>
              <a:t>. Art. 158 COT </a:t>
            </a:r>
            <a:endParaRPr lang="es-EC" dirty="0"/>
          </a:p>
          <a:p>
            <a:endParaRPr lang="es-EC" dirty="0"/>
          </a:p>
        </p:txBody>
      </p:sp>
    </p:spTree>
    <p:extLst>
      <p:ext uri="{BB962C8B-B14F-4D97-AF65-F5344CB8AC3E}">
        <p14:creationId xmlns:p14="http://schemas.microsoft.com/office/powerpoint/2010/main" val="28870555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DERECHO  TRIBUTARIO </a:t>
            </a:r>
          </a:p>
        </p:txBody>
      </p:sp>
      <p:sp>
        <p:nvSpPr>
          <p:cNvPr id="3" name="Marcador de contenido 2"/>
          <p:cNvSpPr>
            <a:spLocks noGrp="1"/>
          </p:cNvSpPr>
          <p:nvPr>
            <p:ph sz="quarter" idx="1"/>
          </p:nvPr>
        </p:nvSpPr>
        <p:spPr/>
        <p:txBody>
          <a:bodyPr>
            <a:normAutofit fontScale="77500" lnSpcReduction="20000"/>
          </a:bodyPr>
          <a:lstStyle/>
          <a:p>
            <a:endParaRPr lang="es-EC" dirty="0" smtClean="0"/>
          </a:p>
          <a:p>
            <a:pPr marL="0" indent="0" algn="just">
              <a:buNone/>
            </a:pPr>
            <a:r>
              <a:rPr lang="es-EC" b="1" dirty="0" smtClean="0"/>
              <a:t>Embargo</a:t>
            </a:r>
            <a:r>
              <a:rPr lang="es-EC" dirty="0"/>
              <a:t>.- Si no se pagare la deuda ni se hubiere dimitido bienes para el embargo en el término ordenado en el auto de pago; si la dimisión fuere maliciosa; si los bienes estuvieren situados fuera de la República o no alcanzaren para cubrir el crédito, el ejecutor ordenará el embargo de los bienes que señale, prefiriendo en su orden: dinero, metales preciosos, títulos de acciones y valores fiduciarios; joyas y objetos de arte, frutos o rentas; los bienes dados en prenda o hipoteca o los que fueren materia de la prohibición de enajenar, secuestro o retención; créditos o derechos del deudor; bienes raíces, establecimientos o empresas comerciales, industriales o agrícolas.</a:t>
            </a:r>
          </a:p>
          <a:p>
            <a:pPr algn="just"/>
            <a:r>
              <a:rPr lang="es-EC" dirty="0"/>
              <a:t>Para decretar el embargo de bienes raíces, el ejecutor obtendrá los certificados de avalúo catastral y del registrador de la propiedad. Practicado el embargo, notificará a los acreedores, arrendatarios o titulares de derechos reales que aparecieren del certificado de gravámenes, para los fines consiguientes</a:t>
            </a:r>
            <a:r>
              <a:rPr lang="es-EC" dirty="0" smtClean="0"/>
              <a:t>.  Art. 166 COT </a:t>
            </a:r>
            <a:endParaRPr lang="es-EC" dirty="0"/>
          </a:p>
          <a:p>
            <a:endParaRPr lang="es-EC" dirty="0"/>
          </a:p>
          <a:p>
            <a:endParaRPr lang="es-EC" dirty="0" smtClean="0"/>
          </a:p>
        </p:txBody>
      </p:sp>
    </p:spTree>
    <p:extLst>
      <p:ext uri="{BB962C8B-B14F-4D97-AF65-F5344CB8AC3E}">
        <p14:creationId xmlns:p14="http://schemas.microsoft.com/office/powerpoint/2010/main" val="1218344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92500"/>
          </a:bodyPr>
          <a:lstStyle/>
          <a:p>
            <a:pPr marL="0" indent="0" algn="just">
              <a:buNone/>
            </a:pPr>
            <a:r>
              <a:rPr lang="es-EC" b="1" dirty="0" smtClean="0"/>
              <a:t>Tercerías </a:t>
            </a:r>
            <a:r>
              <a:rPr lang="es-EC" b="1" dirty="0"/>
              <a:t>coadyuvantes de particulares</a:t>
            </a:r>
            <a:r>
              <a:rPr lang="es-EC" dirty="0"/>
              <a:t>.- Los acreedores particulares de un </a:t>
            </a:r>
            <a:r>
              <a:rPr lang="es-EC" dirty="0" err="1"/>
              <a:t>coactivado</a:t>
            </a:r>
            <a:r>
              <a:rPr lang="es-EC" dirty="0"/>
              <a:t>, podrán intervenir como terceristas coadyuvantes en el procedimiento coactivo, desde que se hubiere decretado el embargo de bienes hasta antes del remate, acompañando el título en que se funde, para que se pague su crédito con el sobrante del producto del remate.</a:t>
            </a:r>
          </a:p>
          <a:p>
            <a:pPr algn="just"/>
            <a:r>
              <a:rPr lang="es-EC" dirty="0"/>
              <a:t>El pago de estos créditos procederá, cuando el deudor en escrito presentado al ejecutor, consienta expresamente en ello, siempre que no existan terceristas </a:t>
            </a:r>
            <a:r>
              <a:rPr lang="es-EC" dirty="0" smtClean="0"/>
              <a:t>tributarios. Art. 175 COT </a:t>
            </a:r>
            <a:endParaRPr lang="es-EC" dirty="0"/>
          </a:p>
        </p:txBody>
      </p:sp>
    </p:spTree>
    <p:extLst>
      <p:ext uri="{BB962C8B-B14F-4D97-AF65-F5344CB8AC3E}">
        <p14:creationId xmlns:p14="http://schemas.microsoft.com/office/powerpoint/2010/main" val="11342050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b="1" dirty="0"/>
              <a:t>DE LA JURISDICCIÓN CONTENCIOSO – TRIBUTARIA</a:t>
            </a:r>
          </a:p>
          <a:p>
            <a:pPr marL="0" indent="0" algn="just">
              <a:buNone/>
            </a:pPr>
            <a:r>
              <a:rPr lang="es-EC" b="1" dirty="0"/>
              <a:t>Capítulo I NORMAS GENERALES</a:t>
            </a:r>
          </a:p>
          <a:p>
            <a:pPr marL="0" indent="0" algn="just">
              <a:buNone/>
            </a:pPr>
            <a:r>
              <a:rPr lang="es-EC" b="1" dirty="0" smtClean="0"/>
              <a:t>Concepto </a:t>
            </a:r>
            <a:r>
              <a:rPr lang="es-EC" b="1" dirty="0"/>
              <a:t>y límites de la jurisdicción</a:t>
            </a:r>
            <a:r>
              <a:rPr lang="es-EC" dirty="0"/>
              <a:t>.- La Jurisdicción contencioso-tributaria consiste en la potestad pública de conocer y resolver las controversias que se susciten entre las administraciones tributarias y los contribuyentes, responsables o terceros, por actos que determinen obligaciones tributarias o establezcan responsabilidades en las mismas o por las consecuencias que se deriven de relaciones jurídicas provenientes de la aplicación de leyes, reglamentos o resoluciones de carácter tributario</a:t>
            </a:r>
            <a:r>
              <a:rPr lang="es-EC" dirty="0" smtClean="0"/>
              <a:t>. Art 217 COT </a:t>
            </a:r>
            <a:endParaRPr lang="es-EC" dirty="0"/>
          </a:p>
          <a:p>
            <a:pPr algn="just"/>
            <a:r>
              <a:rPr lang="es-EC" dirty="0"/>
              <a:t>Art. 218.- (Derogado por la Disposición Reformatoria Octava, </a:t>
            </a:r>
            <a:r>
              <a:rPr lang="es-EC" dirty="0" err="1"/>
              <a:t>num</a:t>
            </a:r>
            <a:r>
              <a:rPr lang="es-EC" dirty="0"/>
              <a:t>. 2, de la Ley s/n, R.O. 544-S, 9III-2009).</a:t>
            </a:r>
          </a:p>
          <a:p>
            <a:pPr algn="just"/>
            <a:r>
              <a:rPr lang="es-EC" dirty="0"/>
              <a:t>Art. 219.- (Derogado por la Disposición Reformatoria Octava, </a:t>
            </a:r>
            <a:r>
              <a:rPr lang="es-EC" dirty="0" err="1"/>
              <a:t>num</a:t>
            </a:r>
            <a:r>
              <a:rPr lang="es-EC" dirty="0"/>
              <a:t>. 2, de la Ley s/n, R.O. 544-S, 9III-2009</a:t>
            </a:r>
            <a:r>
              <a:rPr lang="es-EC" dirty="0" smtClean="0"/>
              <a:t>).</a:t>
            </a:r>
            <a:endParaRPr lang="es-EC" dirty="0"/>
          </a:p>
        </p:txBody>
      </p:sp>
    </p:spTree>
    <p:extLst>
      <p:ext uri="{BB962C8B-B14F-4D97-AF65-F5344CB8AC3E}">
        <p14:creationId xmlns:p14="http://schemas.microsoft.com/office/powerpoint/2010/main" val="14245801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70000" lnSpcReduction="20000"/>
          </a:bodyPr>
          <a:lstStyle/>
          <a:p>
            <a:pPr marL="0" indent="0" algn="just">
              <a:buNone/>
            </a:pPr>
            <a:r>
              <a:rPr lang="es-EC" b="1" dirty="0"/>
              <a:t>Capítulo II DE LA COMPETENCIA DEL TRIBUNAL DISTRITAL DE LO FISCAL</a:t>
            </a:r>
          </a:p>
          <a:p>
            <a:pPr marL="0" indent="0" algn="just">
              <a:buNone/>
            </a:pPr>
            <a:r>
              <a:rPr lang="es-EC" b="1" dirty="0" smtClean="0"/>
              <a:t>Acciones </a:t>
            </a:r>
            <a:r>
              <a:rPr lang="es-EC" b="1" dirty="0"/>
              <a:t>de impugnación</a:t>
            </a:r>
            <a:r>
              <a:rPr lang="es-EC" dirty="0"/>
              <a:t>.- (Reformado por la Disposición Reformatoria Cuarta, </a:t>
            </a:r>
            <a:r>
              <a:rPr lang="es-EC" dirty="0" err="1"/>
              <a:t>num</a:t>
            </a:r>
            <a:r>
              <a:rPr lang="es-EC" dirty="0"/>
              <a:t>. 3 del Código Orgánico Monetario y Financiero; R.O. 332-2S, 12-IX-2014).- El Tribunal Distrital de lo Fiscal es competente para conocer y resolver de las siguientes acciones de impugnación, </a:t>
            </a:r>
            <a:r>
              <a:rPr lang="es-EC" dirty="0" smtClean="0"/>
              <a:t>propuestas </a:t>
            </a:r>
            <a:r>
              <a:rPr lang="es-EC" dirty="0"/>
              <a:t>por los contribuyentes o interesados directos:</a:t>
            </a:r>
          </a:p>
          <a:p>
            <a:pPr algn="just"/>
            <a:r>
              <a:rPr lang="es-EC" dirty="0"/>
              <a:t>1a. De las que formulen contra reglamentos, ordenanzas, resoluciones o circulares de carácter general, dictadas en materia tributaria, cuando se alegue que tales disposiciones han lesionado derechos subjetivos de los reclamantes;</a:t>
            </a:r>
          </a:p>
          <a:p>
            <a:pPr algn="just"/>
            <a:r>
              <a:rPr lang="es-EC" dirty="0"/>
              <a:t>2a. De las que se propongan contra los mismos actos indicados en el ordinal anterior, sea por quien tenga interés directo, sea por la entidad representativa de actividades económicas, los colegios y asociaciones de profesionales, o por instituciones del Estado, cuando se persiga la anulación total o parcial, con efecto general, de dichos actos</a:t>
            </a:r>
            <a:r>
              <a:rPr lang="es-EC" dirty="0" smtClean="0"/>
              <a:t>;</a:t>
            </a:r>
            <a:endParaRPr lang="es-EC" dirty="0"/>
          </a:p>
        </p:txBody>
      </p:sp>
    </p:spTree>
    <p:extLst>
      <p:ext uri="{BB962C8B-B14F-4D97-AF65-F5344CB8AC3E}">
        <p14:creationId xmlns:p14="http://schemas.microsoft.com/office/powerpoint/2010/main" val="25320423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a:t>
            </a:r>
            <a:endParaRPr lang="es-EC" dirty="0"/>
          </a:p>
        </p:txBody>
      </p:sp>
      <p:sp>
        <p:nvSpPr>
          <p:cNvPr id="3" name="Marcador de contenido 2"/>
          <p:cNvSpPr>
            <a:spLocks noGrp="1"/>
          </p:cNvSpPr>
          <p:nvPr>
            <p:ph sz="quarter" idx="1"/>
          </p:nvPr>
        </p:nvSpPr>
        <p:spPr/>
        <p:txBody>
          <a:bodyPr>
            <a:normAutofit fontScale="62500" lnSpcReduction="20000"/>
          </a:bodyPr>
          <a:lstStyle/>
          <a:p>
            <a:pPr algn="just"/>
            <a:r>
              <a:rPr lang="es-EC" dirty="0"/>
              <a:t>3a. De las que se planteen contra resoluciones de las administraciones tributarias que nieguen en todo o en parte reclamaciones de contribuyentes, responsables o terceros o las peticiones de compensación o de facilidades de pago;</a:t>
            </a:r>
          </a:p>
          <a:p>
            <a:pPr algn="just"/>
            <a:r>
              <a:rPr lang="es-EC" dirty="0"/>
              <a:t>4a. De las que se formulen contra un acto administrativo, por silencio administrativo respecto a los reclamos o peticiones planteados, en los casos previstos en este Código;</a:t>
            </a:r>
          </a:p>
          <a:p>
            <a:pPr algn="just"/>
            <a:r>
              <a:rPr lang="es-EC" dirty="0"/>
              <a:t>5a. De las que se propongan contra decisiones administrativas, dictadas en el recurso de revisión;</a:t>
            </a:r>
          </a:p>
          <a:p>
            <a:pPr algn="just"/>
            <a:r>
              <a:rPr lang="es-EC" dirty="0"/>
              <a:t>6a. De las que se deduzcan contra resoluciones administrativas que impongan sanciones por incumplimiento de deberes formales;</a:t>
            </a:r>
          </a:p>
          <a:p>
            <a:pPr algn="just"/>
            <a:r>
              <a:rPr lang="es-EC" dirty="0"/>
              <a:t>7a. De las que se presenten contra resoluciones definitivas de la administración tributaria, que nieguen en todo o en parte reclamos de pago indebido o del pago en exceso; y,</a:t>
            </a:r>
          </a:p>
          <a:p>
            <a:pPr algn="just"/>
            <a:r>
              <a:rPr lang="es-EC" dirty="0"/>
              <a:t>8a. De las demás que se establezcan en la ley.</a:t>
            </a:r>
          </a:p>
          <a:p>
            <a:pPr algn="just"/>
            <a:r>
              <a:rPr lang="es-EC" dirty="0"/>
              <a:t>El Tribunal Distrital de lo Contencioso Tributario no será competente para conocer las impugnaciones en contra de títulos de crédito cuyo contenido, esto es la obligación tributaria, ya fue conocido y resuelto en sede judicial</a:t>
            </a:r>
            <a:r>
              <a:rPr lang="es-EC" dirty="0" smtClean="0"/>
              <a:t>. Art. 220 COT </a:t>
            </a:r>
            <a:endParaRPr lang="es-EC" dirty="0"/>
          </a:p>
          <a:p>
            <a:endParaRPr lang="es-EC" dirty="0"/>
          </a:p>
          <a:p>
            <a:endParaRPr lang="es-EC" dirty="0"/>
          </a:p>
          <a:p>
            <a:endParaRPr lang="es-EC" dirty="0"/>
          </a:p>
        </p:txBody>
      </p:sp>
    </p:spTree>
    <p:extLst>
      <p:ext uri="{BB962C8B-B14F-4D97-AF65-F5344CB8AC3E}">
        <p14:creationId xmlns:p14="http://schemas.microsoft.com/office/powerpoint/2010/main" val="12924017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PROCESO CONTENCIOSO TRIBUTARIO - COGEP</a:t>
            </a:r>
            <a:endParaRPr lang="es-EC" dirty="0"/>
          </a:p>
        </p:txBody>
      </p:sp>
      <p:sp>
        <p:nvSpPr>
          <p:cNvPr id="3" name="Marcador de contenido 2"/>
          <p:cNvSpPr>
            <a:spLocks noGrp="1"/>
          </p:cNvSpPr>
          <p:nvPr>
            <p:ph sz="quarter" idx="1"/>
          </p:nvPr>
        </p:nvSpPr>
        <p:spPr/>
        <p:txBody>
          <a:bodyPr/>
          <a:lstStyle/>
          <a:p>
            <a:r>
              <a:rPr lang="es-EC" dirty="0" smtClean="0"/>
              <a:t>Disposiciones </a:t>
            </a:r>
            <a:r>
              <a:rPr lang="es-EC" dirty="0"/>
              <a:t>comunes al Proceso Contencioso Tributario y Contencioso Administrativo: Art. 299 al </a:t>
            </a:r>
            <a:r>
              <a:rPr lang="es-EC" dirty="0" smtClean="0"/>
              <a:t>317 COGEP</a:t>
            </a:r>
            <a:endParaRPr lang="es-EC" dirty="0"/>
          </a:p>
          <a:p>
            <a:r>
              <a:rPr lang="es-EC" dirty="0"/>
              <a:t>Proceso Contencioso Tributario: Art. 318 al </a:t>
            </a:r>
            <a:r>
              <a:rPr lang="es-EC" dirty="0" smtClean="0"/>
              <a:t>325 COGEP</a:t>
            </a:r>
            <a:endParaRPr lang="es-EC" dirty="0"/>
          </a:p>
          <a:p>
            <a:endParaRPr lang="es-EC" dirty="0"/>
          </a:p>
          <a:p>
            <a:endParaRPr lang="es-EC" dirty="0"/>
          </a:p>
        </p:txBody>
      </p:sp>
    </p:spTree>
    <p:extLst>
      <p:ext uri="{BB962C8B-B14F-4D97-AF65-F5344CB8AC3E}">
        <p14:creationId xmlns:p14="http://schemas.microsoft.com/office/powerpoint/2010/main" val="6934117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a:t>
            </a:r>
            <a:endParaRPr lang="es-EC" dirty="0"/>
          </a:p>
        </p:txBody>
      </p:sp>
      <p:sp>
        <p:nvSpPr>
          <p:cNvPr id="3" name="Marcador de contenido 2"/>
          <p:cNvSpPr>
            <a:spLocks noGrp="1"/>
          </p:cNvSpPr>
          <p:nvPr>
            <p:ph sz="quarter" idx="1"/>
          </p:nvPr>
        </p:nvSpPr>
        <p:spPr/>
        <p:txBody>
          <a:bodyPr>
            <a:normAutofit fontScale="62500" lnSpcReduction="20000"/>
          </a:bodyPr>
          <a:lstStyle/>
          <a:p>
            <a:pPr marL="0" indent="0" algn="just">
              <a:buNone/>
            </a:pPr>
            <a:r>
              <a:rPr lang="es-EC" b="1" dirty="0" smtClean="0"/>
              <a:t>Delitos contra el Régimen de Desarrollo </a:t>
            </a:r>
          </a:p>
          <a:p>
            <a:pPr marL="0" indent="0" algn="just">
              <a:buNone/>
            </a:pPr>
            <a:r>
              <a:rPr lang="es-EC" b="1" dirty="0" smtClean="0"/>
              <a:t>Defraudación </a:t>
            </a:r>
            <a:r>
              <a:rPr lang="es-EC" b="1" dirty="0"/>
              <a:t>tributaria</a:t>
            </a:r>
            <a:r>
              <a:rPr lang="es-EC" dirty="0"/>
              <a:t>.- La persona que simule, oculte, omita, falsee o engañe en la determinación de la obligación tributaria, para dejar de pagar en todo o en parte los tributos realmente debidos, en provecho propio o de un tercero, será sancionada cuando:  </a:t>
            </a:r>
            <a:r>
              <a:rPr lang="es-EC" dirty="0" smtClean="0"/>
              <a:t> (Art. 298 COIP)</a:t>
            </a:r>
            <a:endParaRPr lang="es-EC" dirty="0"/>
          </a:p>
          <a:p>
            <a:pPr marL="0" indent="0" algn="just">
              <a:buNone/>
            </a:pPr>
            <a:r>
              <a:rPr lang="es-EC" dirty="0"/>
              <a:t>1. Utilice identidad o identificación supuesta o falsa en la solicitud de inscripción, actualización o cancelación de los registros que llevan las administraciones tributarias.  </a:t>
            </a:r>
          </a:p>
          <a:p>
            <a:pPr marL="0" indent="0" algn="just">
              <a:buNone/>
            </a:pPr>
            <a:r>
              <a:rPr lang="es-EC" dirty="0"/>
              <a:t>2. Utilice datos, información o documentación falsa o adulterada en la solicitud de inscripción, actualización o cancelación de los registros que llevan las administraciones tributarias.  </a:t>
            </a:r>
          </a:p>
          <a:p>
            <a:pPr marL="0" indent="0" algn="just">
              <a:buNone/>
            </a:pPr>
            <a:r>
              <a:rPr lang="es-EC" dirty="0"/>
              <a:t>3. Realice actividades en un establecimiento a sabiendas de que se encuentre clausurado.  </a:t>
            </a:r>
          </a:p>
          <a:p>
            <a:pPr marL="0" indent="0" algn="just">
              <a:buNone/>
            </a:pPr>
            <a:r>
              <a:rPr lang="es-EC" dirty="0"/>
              <a:t>4. Imprima o haga uso de comprobantes de venta o de retención o de documentos complementarios que no sean autorizados por la Administración Tributaria.  </a:t>
            </a:r>
          </a:p>
          <a:p>
            <a:pPr marL="0" indent="0" algn="just">
              <a:buNone/>
            </a:pPr>
            <a:r>
              <a:rPr lang="es-EC" dirty="0"/>
              <a:t>5. Proporcione a la administración tributaria informes, reportes con mercancías, datos, cifras, circunstancias o antecedentes falsos, incompletos, desfigurados o adulterados. </a:t>
            </a:r>
          </a:p>
        </p:txBody>
      </p:sp>
    </p:spTree>
    <p:extLst>
      <p:ext uri="{BB962C8B-B14F-4D97-AF65-F5344CB8AC3E}">
        <p14:creationId xmlns:p14="http://schemas.microsoft.com/office/powerpoint/2010/main" val="2477647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a:t>
            </a:r>
            <a:endParaRPr lang="es-EC" dirty="0"/>
          </a:p>
        </p:txBody>
      </p:sp>
      <p:sp>
        <p:nvSpPr>
          <p:cNvPr id="3" name="Marcador de contenido 2"/>
          <p:cNvSpPr>
            <a:spLocks noGrp="1"/>
          </p:cNvSpPr>
          <p:nvPr>
            <p:ph sz="quarter" idx="1"/>
          </p:nvPr>
        </p:nvSpPr>
        <p:spPr/>
        <p:txBody>
          <a:bodyPr>
            <a:normAutofit fontScale="92500" lnSpcReduction="10000"/>
          </a:bodyPr>
          <a:lstStyle/>
          <a:p>
            <a:pPr marL="0" indent="0" algn="just">
              <a:buNone/>
            </a:pPr>
            <a:r>
              <a:rPr lang="es-EC" dirty="0"/>
              <a:t>Art. 76.- En todo proceso en el que se determinen derechos y obligaciones de cualquier orden, se asegurará el derecho al debido proceso que incluirá las siguientes garantías básicas: </a:t>
            </a:r>
            <a:endParaRPr lang="es-EC" dirty="0" smtClean="0"/>
          </a:p>
          <a:p>
            <a:pPr marL="0" indent="0" algn="just">
              <a:buNone/>
            </a:pPr>
            <a:r>
              <a:rPr lang="es-EC" dirty="0"/>
              <a:t>6. La ley establecerá la debida proporcionalidad entre las infracciones y las sanciones penales, administrativas o de otra naturaleza. </a:t>
            </a:r>
            <a:endParaRPr lang="es-EC" dirty="0" smtClean="0"/>
          </a:p>
          <a:p>
            <a:pPr marL="0" indent="0" algn="just">
              <a:buNone/>
            </a:pPr>
            <a:endParaRPr lang="es-EC" dirty="0" smtClean="0"/>
          </a:p>
          <a:p>
            <a:pPr marL="0" indent="0" algn="just">
              <a:buNone/>
            </a:pPr>
            <a:r>
              <a:rPr lang="es-EC" dirty="0"/>
              <a:t>Art. 135.- Solo la Presidenta o Presidente de la República podrá presentar proyectos de ley que creen, </a:t>
            </a:r>
            <a:r>
              <a:rPr lang="es-EC" dirty="0" err="1"/>
              <a:t>modiﬁquen</a:t>
            </a:r>
            <a:r>
              <a:rPr lang="es-EC" dirty="0"/>
              <a:t> o supriman impuestos, aumenten el gasto público o </a:t>
            </a:r>
            <a:r>
              <a:rPr lang="es-EC" dirty="0" err="1"/>
              <a:t>modiﬁquen</a:t>
            </a:r>
            <a:r>
              <a:rPr lang="es-EC" dirty="0"/>
              <a:t> la división político administrativa del país. </a:t>
            </a:r>
          </a:p>
          <a:p>
            <a:pPr marL="0" indent="0" algn="just">
              <a:buNone/>
            </a:pPr>
            <a:endParaRPr lang="es-EC" dirty="0"/>
          </a:p>
        </p:txBody>
      </p:sp>
    </p:spTree>
    <p:extLst>
      <p:ext uri="{BB962C8B-B14F-4D97-AF65-F5344CB8AC3E}">
        <p14:creationId xmlns:p14="http://schemas.microsoft.com/office/powerpoint/2010/main" val="13065816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dirty="0" smtClean="0"/>
              <a:t>6.  </a:t>
            </a:r>
            <a:r>
              <a:rPr lang="es-EC" dirty="0"/>
              <a:t>Haga constar en las declaraciones tributarias datos falsos, incompletos, desfigurados o adulterados, siempre que el contribuyente no haya ejercido, dentro del año siguiente a la declaración, el derecho a presentar la declaración sustitutiva en la forma prevista en la ley.  </a:t>
            </a:r>
          </a:p>
          <a:p>
            <a:pPr marL="0" indent="0" algn="just">
              <a:buNone/>
            </a:pPr>
            <a:r>
              <a:rPr lang="es-EC" dirty="0"/>
              <a:t>7. Falsifique o altere permisos, guías, facturas, actas, marcas, etiquetas o cualquier otro tipo de control de fabricación, consumo, transporte, importación y exportación de bienes gravados.  </a:t>
            </a:r>
          </a:p>
          <a:p>
            <a:pPr marL="0" indent="0" algn="just">
              <a:buNone/>
            </a:pPr>
            <a:r>
              <a:rPr lang="es-EC" dirty="0"/>
              <a:t>8. Altere libros o registros informáticos de contabilidad, anotaciones, asientos u operaciones relativas a la actividad económica, así como el registro contable de cuentas, nombres, cantidades o datos falsos. </a:t>
            </a:r>
            <a:endParaRPr lang="es-EC" dirty="0" smtClean="0"/>
          </a:p>
          <a:p>
            <a:pPr marL="0" indent="0" algn="just">
              <a:buNone/>
            </a:pPr>
            <a:r>
              <a:rPr lang="es-EC" dirty="0"/>
              <a:t>9. Lleve doble contabilidad con distintos asientos en libros o registros informáticos, para el mismo negocio o actividad económica.  </a:t>
            </a:r>
          </a:p>
          <a:p>
            <a:pPr marL="0" indent="0" algn="just">
              <a:buNone/>
            </a:pPr>
            <a:r>
              <a:rPr lang="es-EC" dirty="0"/>
              <a:t>10. Destruya total o parcialmente, los libros o registros informáticos de contabilidad u otros exigidos por las normas tributarias o los documentos que los respalden, para evadir el pago o disminuir el valor de obligaciones tributarias</a:t>
            </a:r>
          </a:p>
        </p:txBody>
      </p:sp>
    </p:spTree>
    <p:extLst>
      <p:ext uri="{BB962C8B-B14F-4D97-AF65-F5344CB8AC3E}">
        <p14:creationId xmlns:p14="http://schemas.microsoft.com/office/powerpoint/2010/main" val="1711391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a:t>
            </a:r>
            <a:endParaRPr lang="es-EC" dirty="0"/>
          </a:p>
        </p:txBody>
      </p:sp>
      <p:sp>
        <p:nvSpPr>
          <p:cNvPr id="3" name="Marcador de contenido 2"/>
          <p:cNvSpPr>
            <a:spLocks noGrp="1"/>
          </p:cNvSpPr>
          <p:nvPr>
            <p:ph sz="quarter" idx="1"/>
          </p:nvPr>
        </p:nvSpPr>
        <p:spPr/>
        <p:txBody>
          <a:bodyPr>
            <a:normAutofit fontScale="70000" lnSpcReduction="20000"/>
          </a:bodyPr>
          <a:lstStyle/>
          <a:p>
            <a:pPr marL="0" indent="0">
              <a:buNone/>
            </a:pPr>
            <a:r>
              <a:rPr lang="es-EC" dirty="0" smtClean="0"/>
              <a:t>11</a:t>
            </a:r>
            <a:r>
              <a:rPr lang="es-EC" dirty="0"/>
              <a:t>. Venda para consumo aguardiente sin rectificar o alcohol sin embotellar y declare falsamente volumen o grado alcohólico del producto sujeto al tributo, fuera del límite de tolerancia establecido por el INEN, así como la venta fuera del cupo establecido por el Servicio de Rentas Internas, del alcohol etílico que se destine a la fabricación de bebidas alcohólicas, productos farmacéuticos y aguas de tocador.  </a:t>
            </a:r>
          </a:p>
          <a:p>
            <a:pPr marL="0" indent="0">
              <a:buNone/>
            </a:pPr>
            <a:r>
              <a:rPr lang="es-EC" dirty="0"/>
              <a:t>12. Emita, acepte o presente a la administración tributaria comprobantes de venta, de retención o documentos complementarios por operaciones inexistentes o cuyo monto no coincida con el correspondiente a la operación real.  </a:t>
            </a:r>
          </a:p>
          <a:p>
            <a:pPr marL="0" indent="0">
              <a:buNone/>
            </a:pPr>
            <a:r>
              <a:rPr lang="es-EC" dirty="0"/>
              <a:t>13. Emita comprobantes de venta por operaciones realizadas con empresas fantasmas, inexistentes o supuestas.  </a:t>
            </a:r>
          </a:p>
          <a:p>
            <a:pPr marL="0" indent="0">
              <a:buNone/>
            </a:pPr>
            <a:r>
              <a:rPr lang="es-EC" dirty="0"/>
              <a:t>14. Presente a la administración tributaria comprobantes de venta por operaciones realizadas con empresas fantasmas, inexistentes o supuestas.  </a:t>
            </a:r>
          </a:p>
          <a:p>
            <a:pPr marL="0" indent="0">
              <a:buNone/>
            </a:pPr>
            <a:r>
              <a:rPr lang="es-EC" dirty="0"/>
              <a:t>15. Omita ingresos, incluya costos, gastos, deducciones, exoneraciones, rebajas o retenciones falsas o inexistentes o superiores a las que procedan legalmente, para evitar el pago de los tributos debidos. </a:t>
            </a:r>
          </a:p>
        </p:txBody>
      </p:sp>
    </p:spTree>
    <p:extLst>
      <p:ext uri="{BB962C8B-B14F-4D97-AF65-F5344CB8AC3E}">
        <p14:creationId xmlns:p14="http://schemas.microsoft.com/office/powerpoint/2010/main" val="7860033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 </a:t>
            </a:r>
            <a:endParaRPr lang="es-EC" dirty="0"/>
          </a:p>
        </p:txBody>
      </p:sp>
      <p:sp>
        <p:nvSpPr>
          <p:cNvPr id="3" name="Marcador de contenido 2"/>
          <p:cNvSpPr>
            <a:spLocks noGrp="1"/>
          </p:cNvSpPr>
          <p:nvPr>
            <p:ph sz="quarter" idx="1"/>
          </p:nvPr>
        </p:nvSpPr>
        <p:spPr/>
        <p:txBody>
          <a:bodyPr>
            <a:normAutofit fontScale="92500"/>
          </a:bodyPr>
          <a:lstStyle/>
          <a:p>
            <a:pPr marL="0" indent="0">
              <a:buNone/>
            </a:pPr>
            <a:r>
              <a:rPr lang="es-EC" dirty="0" smtClean="0"/>
              <a:t>16.  </a:t>
            </a:r>
            <a:r>
              <a:rPr lang="es-EC" dirty="0"/>
              <a:t>Extienda a terceros el beneficio de un derecho a subsidios, rebajas, exenciones, estímulos fiscales o se beneficie de los mismos sin derecho.  </a:t>
            </a:r>
          </a:p>
          <a:p>
            <a:pPr marL="0" indent="0">
              <a:buNone/>
            </a:pPr>
            <a:r>
              <a:rPr lang="es-EC" dirty="0"/>
              <a:t>17. Simule uno o más actos, contratos para obtener o dar un beneficio de subsidio, rebaja, exención o estímulo fiscal.  </a:t>
            </a:r>
          </a:p>
          <a:p>
            <a:pPr marL="0" indent="0">
              <a:buNone/>
            </a:pPr>
            <a:r>
              <a:rPr lang="es-EC" dirty="0"/>
              <a:t>18. Exista falta de entrega deliberada, total o parcial, por parte de los agentes de retención o percepción de los impuestos retenidos o percibidos, después de diez días de vencido el plazo establecido en la norma para hacerlo.  </a:t>
            </a:r>
          </a:p>
          <a:p>
            <a:pPr marL="0" indent="0">
              <a:buNone/>
            </a:pPr>
            <a:r>
              <a:rPr lang="es-EC" dirty="0"/>
              <a:t>19. Exista obtención indebida de una devolución de tributos, intereses o multas. </a:t>
            </a:r>
          </a:p>
        </p:txBody>
      </p:sp>
    </p:spTree>
    <p:extLst>
      <p:ext uri="{BB962C8B-B14F-4D97-AF65-F5344CB8AC3E}">
        <p14:creationId xmlns:p14="http://schemas.microsoft.com/office/powerpoint/2010/main" val="42480667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 </a:t>
            </a:r>
            <a:endParaRPr lang="es-EC" dirty="0"/>
          </a:p>
        </p:txBody>
      </p:sp>
      <p:sp>
        <p:nvSpPr>
          <p:cNvPr id="3" name="Marcador de contenido 2"/>
          <p:cNvSpPr>
            <a:spLocks noGrp="1"/>
          </p:cNvSpPr>
          <p:nvPr>
            <p:ph sz="quarter" idx="1"/>
          </p:nvPr>
        </p:nvSpPr>
        <p:spPr/>
        <p:txBody>
          <a:bodyPr>
            <a:normAutofit fontScale="62500" lnSpcReduction="20000"/>
          </a:bodyPr>
          <a:lstStyle/>
          <a:p>
            <a:pPr marL="0" indent="0" algn="just">
              <a:buNone/>
            </a:pPr>
            <a:r>
              <a:rPr lang="es-EC" dirty="0"/>
              <a:t>Las penas aplicables al delito de defraudación son:  </a:t>
            </a:r>
          </a:p>
          <a:p>
            <a:pPr marL="0" indent="0" algn="just">
              <a:buNone/>
            </a:pPr>
            <a:r>
              <a:rPr lang="es-EC" dirty="0"/>
              <a:t>En los casos de los numerales del 1 al 11, será sancionada con pena privativa de libertad de uno a tres años.  </a:t>
            </a:r>
          </a:p>
          <a:p>
            <a:pPr marL="0" indent="0" algn="just">
              <a:buNone/>
            </a:pPr>
            <a:r>
              <a:rPr lang="es-EC" dirty="0"/>
              <a:t>En los casos de los numerales del 12 al 14, será sancionada con pena privativa de libertad de tres a cinco años. Cuando el monto de los comprobantes de venta supere los cien salarios básicos unificados del trabajador en general, será sancionada con el máximo de la pena privativa de libertad prevista para estos delitos.  </a:t>
            </a:r>
          </a:p>
          <a:p>
            <a:pPr marL="0" indent="0" algn="just">
              <a:buNone/>
            </a:pPr>
            <a:r>
              <a:rPr lang="es-EC" dirty="0"/>
              <a:t>En los casos de los numerales del 15 al 17, será sancionada con pena privativa de libertad de cinco a siete años. Cuando los impuestos defraudados superen los cien salarios básicos unificados del trabajador en general, será sancionada con el máximo de la pena privativa de libertad prevista para estos delitos.  </a:t>
            </a:r>
          </a:p>
          <a:p>
            <a:pPr marL="0" indent="0" algn="just">
              <a:buNone/>
            </a:pPr>
            <a:r>
              <a:rPr lang="es-EC" dirty="0"/>
              <a:t>En el caso de los numerales 18 y 19, será sancionada con pena privativa de libertad de cinco a siete años. Cuando los impuestos retenidos o percibidos que no hayan sido declarados o pagados, así como en los casos de impuestos que hayan sido devueltos dolosamente, superen los cien salarios básicos unificados del trabajador en general, será sancionada con pena privativa de libertad de siete a diez años.  </a:t>
            </a:r>
          </a:p>
          <a:p>
            <a:pPr marL="0" indent="0" algn="just">
              <a:buNone/>
            </a:pPr>
            <a:r>
              <a:rPr lang="es-EC" dirty="0"/>
              <a:t>Constituye defraudación agravada y será sancionada con el máximo de la pena prevista para cada caso, la cometida con la participación de uno o más funcionarios o servidores de la administración tributaria y acarreará, además, la destitución del cargo de dichos funcionarios o servidores. </a:t>
            </a:r>
          </a:p>
        </p:txBody>
      </p:sp>
    </p:spTree>
    <p:extLst>
      <p:ext uri="{BB962C8B-B14F-4D97-AF65-F5344CB8AC3E}">
        <p14:creationId xmlns:p14="http://schemas.microsoft.com/office/powerpoint/2010/main" val="5938452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 </a:t>
            </a:r>
            <a:endParaRPr lang="es-EC" dirty="0"/>
          </a:p>
        </p:txBody>
      </p:sp>
      <p:sp>
        <p:nvSpPr>
          <p:cNvPr id="3" name="Marcador de contenido 2"/>
          <p:cNvSpPr>
            <a:spLocks noGrp="1"/>
          </p:cNvSpPr>
          <p:nvPr>
            <p:ph sz="quarter" idx="1"/>
          </p:nvPr>
        </p:nvSpPr>
        <p:spPr/>
        <p:txBody>
          <a:bodyPr>
            <a:normAutofit fontScale="62500" lnSpcReduction="20000"/>
          </a:bodyPr>
          <a:lstStyle/>
          <a:p>
            <a:pPr marL="0" indent="0" algn="just">
              <a:buNone/>
            </a:pPr>
            <a:r>
              <a:rPr lang="es-EC" dirty="0"/>
              <a:t>En el caso de personas jurídicas, sociedades o cualquier otra entidad que, aunque carente de personería jurídica, constituya una unidad económica o un patrimonio independiente de la de sus miembros, de conformidad con lo dispuesto en este Código, serán sancionadas con pena de extinción de la persona jurídica y multa de cincuenta a cien salarios básicos unificados del trabajador en general.  </a:t>
            </a:r>
          </a:p>
          <a:p>
            <a:pPr marL="0" indent="0" algn="just">
              <a:buNone/>
            </a:pPr>
            <a:r>
              <a:rPr lang="es-EC" dirty="0"/>
              <a:t>Las personas que ejercen control sobre la persona jurídica o que presten sus servicios como empleadas, trabajadoras o profesionales, serán responsables como autoras si han participado en la defraudación tributaria en beneficio de la persona jurídica, aunque no hayan actuado con mandato alguno.  </a:t>
            </a:r>
          </a:p>
          <a:p>
            <a:pPr marL="0" indent="0" algn="just">
              <a:buNone/>
            </a:pPr>
            <a:r>
              <a:rPr lang="es-EC" dirty="0"/>
              <a:t>En  los  casos en  los  que  la  o  el  agente  de  retención  o agente  de  percepción  sea  una  institución  del  Estado,  la o el funcionario encargado de la recaudación, declaración y entrega de los impuestos percibidos o retenidos  al  sujeto  activo,  además  de la pena privativa de libertad por la defraudación, sin prejuicio de que se configure un delito más grave, será sancionado con la destitución y quedará inhabilitado para ocupar cargos públicos por seis meses.  </a:t>
            </a:r>
          </a:p>
          <a:p>
            <a:pPr marL="0" indent="0" algn="just">
              <a:buNone/>
            </a:pPr>
            <a:r>
              <a:rPr lang="es-EC" dirty="0"/>
              <a:t>Cada caso será investigado, juzgado y sancionado sin perjuicio del cumplimiento de las obligaciones tributarias, así como del pago de los impuestos debidos </a:t>
            </a:r>
          </a:p>
        </p:txBody>
      </p:sp>
    </p:spTree>
    <p:extLst>
      <p:ext uri="{BB962C8B-B14F-4D97-AF65-F5344CB8AC3E}">
        <p14:creationId xmlns:p14="http://schemas.microsoft.com/office/powerpoint/2010/main" val="32054533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 </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b="1" dirty="0" smtClean="0"/>
              <a:t>Delitos </a:t>
            </a:r>
            <a:r>
              <a:rPr lang="es-EC" b="1" dirty="0"/>
              <a:t>contra la administración aduanera  </a:t>
            </a:r>
          </a:p>
          <a:p>
            <a:pPr marL="0" indent="0" algn="just">
              <a:buNone/>
            </a:pPr>
            <a:r>
              <a:rPr lang="es-EC" b="1" dirty="0" smtClean="0"/>
              <a:t>Defraudación </a:t>
            </a:r>
            <a:r>
              <a:rPr lang="es-EC" b="1" dirty="0"/>
              <a:t>aduanera</a:t>
            </a:r>
            <a:r>
              <a:rPr lang="es-EC" dirty="0"/>
              <a:t>.- La persona que perjudique a la administración aduanera en las recaudaciones de tributos, sobre mercancías cuya cuantía sea superior a ciento cincuenta salarios básicos unificados del trabajador en general, será sancionada con pena </a:t>
            </a:r>
          </a:p>
          <a:p>
            <a:pPr marL="0" indent="0" algn="just">
              <a:buNone/>
            </a:pPr>
            <a:r>
              <a:rPr lang="es-EC" dirty="0" smtClean="0"/>
              <a:t>privativa </a:t>
            </a:r>
            <a:r>
              <a:rPr lang="es-EC" dirty="0"/>
              <a:t>de libertad de tres a cinco años y multa de hasta diez veces el valor de los tributos que se pretendió evadir, si realiza cualesquiera de los siguientes actos:  </a:t>
            </a:r>
            <a:r>
              <a:rPr lang="es-EC" dirty="0" smtClean="0"/>
              <a:t>(Art. 299)</a:t>
            </a:r>
            <a:endParaRPr lang="es-EC" dirty="0"/>
          </a:p>
          <a:p>
            <a:pPr marL="0" indent="0" algn="just">
              <a:buNone/>
            </a:pPr>
            <a:r>
              <a:rPr lang="es-EC" dirty="0"/>
              <a:t>1. Importe o exporte mercancías con documentos falsos o adulterados para cambiar el valor, calidad, cantidad, peso, especie, antigüedad, origen u otras características como marcas, códigos, series, modelos; en el presente caso el ejercicio de la acción penal no depende de cuestiones prejudiciales cuya decisión competa al fuero civil.  </a:t>
            </a:r>
          </a:p>
          <a:p>
            <a:pPr marL="0" indent="0" algn="just">
              <a:buNone/>
            </a:pPr>
            <a:r>
              <a:rPr lang="es-EC" dirty="0"/>
              <a:t>2. Simule una operación de comercio exterior con la finalidad de obtener un incentivo o beneficio económico total o parcial o de cualquier otra índole.  </a:t>
            </a:r>
          </a:p>
          <a:p>
            <a:pPr marL="0" indent="0">
              <a:buNone/>
            </a:pPr>
            <a:endParaRPr lang="es-EC" dirty="0"/>
          </a:p>
        </p:txBody>
      </p:sp>
    </p:spTree>
    <p:extLst>
      <p:ext uri="{BB962C8B-B14F-4D97-AF65-F5344CB8AC3E}">
        <p14:creationId xmlns:p14="http://schemas.microsoft.com/office/powerpoint/2010/main" val="17881235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 </a:t>
            </a:r>
            <a:endParaRPr lang="es-EC" dirty="0"/>
          </a:p>
        </p:txBody>
      </p:sp>
      <p:sp>
        <p:nvSpPr>
          <p:cNvPr id="3" name="Marcador de contenido 2"/>
          <p:cNvSpPr>
            <a:spLocks noGrp="1"/>
          </p:cNvSpPr>
          <p:nvPr>
            <p:ph sz="quarter" idx="1"/>
          </p:nvPr>
        </p:nvSpPr>
        <p:spPr/>
        <p:txBody>
          <a:bodyPr>
            <a:normAutofit fontScale="70000" lnSpcReduction="20000"/>
          </a:bodyPr>
          <a:lstStyle/>
          <a:p>
            <a:pPr marL="0" indent="0" algn="just">
              <a:buNone/>
            </a:pPr>
            <a:r>
              <a:rPr lang="es-EC" dirty="0" smtClean="0"/>
              <a:t>3. </a:t>
            </a:r>
            <a:r>
              <a:rPr lang="es-EC" dirty="0"/>
              <a:t>No declare la cantidad correcta de mercancías.  </a:t>
            </a:r>
          </a:p>
          <a:p>
            <a:pPr marL="0" indent="0" algn="just">
              <a:buNone/>
            </a:pPr>
            <a:r>
              <a:rPr lang="es-EC" dirty="0"/>
              <a:t>4. Oculte dentro de mercancías declaradas otras mercancías sujetas a declaración.  </a:t>
            </a:r>
          </a:p>
          <a:p>
            <a:pPr marL="0" indent="0" algn="just">
              <a:buNone/>
            </a:pPr>
            <a:r>
              <a:rPr lang="es-EC" dirty="0"/>
              <a:t>5. Obtenga indebidamente la liberación o reducción de tributos al comercio exterior en mercancías que según la Ley no cumplan con los requisitos para gozar de tales beneficios.  </a:t>
            </a:r>
          </a:p>
          <a:p>
            <a:pPr marL="0" indent="0" algn="just">
              <a:buNone/>
            </a:pPr>
            <a:r>
              <a:rPr lang="es-EC" dirty="0"/>
              <a:t>6. Induzca, por cualquier medio, al error a la administración aduanera en la devolución condicionada de tributos. </a:t>
            </a:r>
            <a:endParaRPr lang="es-EC" dirty="0" smtClean="0"/>
          </a:p>
          <a:p>
            <a:pPr marL="0" indent="0" algn="just">
              <a:buNone/>
            </a:pPr>
            <a:r>
              <a:rPr lang="es-EC" b="1" dirty="0" smtClean="0"/>
              <a:t>Receptación </a:t>
            </a:r>
            <a:r>
              <a:rPr lang="es-EC" b="1" dirty="0"/>
              <a:t>aduanera</a:t>
            </a:r>
            <a:r>
              <a:rPr lang="es-EC" dirty="0"/>
              <a:t>.- La adquisición a título oneroso o gratuito, recepción en prenda o consignación y tenencia o almacenamiento de mercancías extranjeras, cuya cuantía sea superior a ciento cincuenta salarios básicos unificados del trabajador en general, sin que el tenedor de las mismas acredite su legal importación o legítima adquisición en el país, dentro de las setenta y dos horas siguientes al requerimiento de la autoridad aduanera competente, será sancionada con una pena privativa de libertad de uno a tres años y multa del duplo del valor en aduana de la mercancía. </a:t>
            </a:r>
            <a:r>
              <a:rPr lang="es-EC" dirty="0" smtClean="0"/>
              <a:t> (Art. 300)</a:t>
            </a:r>
            <a:endParaRPr lang="es-EC" dirty="0"/>
          </a:p>
          <a:p>
            <a:pPr marL="0" indent="0" algn="just">
              <a:buNone/>
            </a:pPr>
            <a:endParaRPr lang="es-EC" dirty="0"/>
          </a:p>
          <a:p>
            <a:endParaRPr lang="es-EC" dirty="0"/>
          </a:p>
        </p:txBody>
      </p:sp>
    </p:spTree>
    <p:extLst>
      <p:ext uri="{BB962C8B-B14F-4D97-AF65-F5344CB8AC3E}">
        <p14:creationId xmlns:p14="http://schemas.microsoft.com/office/powerpoint/2010/main" val="39570404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 </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b="1" dirty="0" smtClean="0"/>
              <a:t>Contrabando</a:t>
            </a:r>
            <a:r>
              <a:rPr lang="es-EC" b="1" dirty="0"/>
              <a:t>.</a:t>
            </a:r>
            <a:r>
              <a:rPr lang="es-EC" dirty="0"/>
              <a:t>- La persona que, para evadir el control y vigilancia aduanera sobre mercancías cuya cuantía sea igual o superior a diez salarios básicos unificados del trabajador en general, realice uno o más de los siguientes actos, será sancionada con pena privativa de libertad de tres a cinco años, multa de hasta tres veces el valor en aduana de la mercancía objeto del delito, cuando:  </a:t>
            </a:r>
            <a:r>
              <a:rPr lang="es-EC" dirty="0" smtClean="0"/>
              <a:t>(Art. 301)</a:t>
            </a:r>
            <a:endParaRPr lang="es-EC" dirty="0"/>
          </a:p>
          <a:p>
            <a:pPr marL="0" indent="0" algn="just">
              <a:buNone/>
            </a:pPr>
            <a:r>
              <a:rPr lang="es-EC" dirty="0"/>
              <a:t>1. Ingrese o extraiga clandestinamente mercancías del territorio aduanero.  </a:t>
            </a:r>
          </a:p>
          <a:p>
            <a:pPr marL="0" indent="0" algn="just">
              <a:buNone/>
            </a:pPr>
            <a:r>
              <a:rPr lang="es-EC" dirty="0"/>
              <a:t>2. Movilice mercancías extranjeras dentro de la zona secundaria sin el documento que acredite la legal tenencia de las mismas, siempre y cuando no pueda justificarse el origen lícito de dichas mercancías dentro de las setenta y dos horas posteriores al descubrimiento.  </a:t>
            </a:r>
          </a:p>
          <a:p>
            <a:pPr marL="0" indent="0" algn="just">
              <a:buNone/>
            </a:pPr>
            <a:r>
              <a:rPr lang="es-EC" dirty="0"/>
              <a:t>3. Cargue o descargue de un medio de transporte mercancías no manifestadas, siempre que se realice sin el control de las autoridades competentes. </a:t>
            </a:r>
          </a:p>
          <a:p>
            <a:endParaRPr lang="es-EC" dirty="0"/>
          </a:p>
        </p:txBody>
      </p:sp>
    </p:spTree>
    <p:extLst>
      <p:ext uri="{BB962C8B-B14F-4D97-AF65-F5344CB8AC3E}">
        <p14:creationId xmlns:p14="http://schemas.microsoft.com/office/powerpoint/2010/main" val="5036156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 </a:t>
            </a:r>
            <a:endParaRPr lang="es-EC" dirty="0"/>
          </a:p>
        </p:txBody>
      </p:sp>
      <p:sp>
        <p:nvSpPr>
          <p:cNvPr id="3" name="Marcador de contenido 2"/>
          <p:cNvSpPr>
            <a:spLocks noGrp="1"/>
          </p:cNvSpPr>
          <p:nvPr>
            <p:ph sz="quarter" idx="1"/>
          </p:nvPr>
        </p:nvSpPr>
        <p:spPr/>
        <p:txBody>
          <a:bodyPr>
            <a:normAutofit fontScale="70000" lnSpcReduction="20000"/>
          </a:bodyPr>
          <a:lstStyle/>
          <a:p>
            <a:pPr marL="0" indent="0" algn="just">
              <a:buNone/>
            </a:pPr>
            <a:r>
              <a:rPr lang="es-EC" dirty="0" smtClean="0"/>
              <a:t>4, Interne </a:t>
            </a:r>
            <a:r>
              <a:rPr lang="es-EC" dirty="0"/>
              <a:t>al territorio nacional mercancías de una Zona Especial de Desarrollo Económico o sujeta a un régimen especial, sin el cumplimiento de los requisitos establecidos en la legislación correspondiente.  </a:t>
            </a:r>
          </a:p>
          <a:p>
            <a:pPr marL="0" indent="0" algn="just">
              <a:buNone/>
            </a:pPr>
            <a:r>
              <a:rPr lang="es-EC" dirty="0"/>
              <a:t>5. Desembarque, descargue o lance en tierra, mar o en otro medio de transporte, mercancías extranjeras antes de someterse al control aduanero, salvo los casos de arribo forzoso.  </a:t>
            </a:r>
          </a:p>
          <a:p>
            <a:pPr marL="0" indent="0" algn="just">
              <a:buNone/>
            </a:pPr>
            <a:r>
              <a:rPr lang="es-EC" dirty="0"/>
              <a:t>6. Oculte por cualquier mecanismo mercancías extranjeras en naves, aeronaves, vehículos de transporte o unidades de carga, sin que se hayan sometido al control de las autoridades aduaneras.  </a:t>
            </a:r>
          </a:p>
          <a:p>
            <a:pPr marL="0" indent="0" algn="just">
              <a:buNone/>
            </a:pPr>
            <a:r>
              <a:rPr lang="es-EC" dirty="0"/>
              <a:t>7. Viole o retire sellos, candados u otras seguridades colocadas en los medios de transporte, unidades de carga, recintos o locales habilitados como depósitos temporales, siempre que se determine faltante total o parcial de las mercancías.  </a:t>
            </a:r>
          </a:p>
          <a:p>
            <a:pPr marL="0" indent="0" algn="just">
              <a:buNone/>
            </a:pPr>
            <a:r>
              <a:rPr lang="es-EC" dirty="0"/>
              <a:t>8. Extraiga mercancías que se encuentren en zona primaria o depósito temporal, sin haber obtenido el levante de las mismas. Los responsables de los depósitos temporales y las autoridades portuarias y aeroportuarias o sus concesionarios serán responsables si permiten por acción u omisión este delito." </a:t>
            </a:r>
          </a:p>
        </p:txBody>
      </p:sp>
    </p:spTree>
    <p:extLst>
      <p:ext uri="{BB962C8B-B14F-4D97-AF65-F5344CB8AC3E}">
        <p14:creationId xmlns:p14="http://schemas.microsoft.com/office/powerpoint/2010/main" val="6813849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 </a:t>
            </a:r>
            <a:endParaRPr lang="es-EC" dirty="0"/>
          </a:p>
        </p:txBody>
      </p:sp>
      <p:sp>
        <p:nvSpPr>
          <p:cNvPr id="3" name="Marcador de contenido 2"/>
          <p:cNvSpPr>
            <a:spLocks noGrp="1"/>
          </p:cNvSpPr>
          <p:nvPr>
            <p:ph sz="quarter" idx="1"/>
          </p:nvPr>
        </p:nvSpPr>
        <p:spPr/>
        <p:txBody>
          <a:bodyPr>
            <a:normAutofit fontScale="70000" lnSpcReduction="20000"/>
          </a:bodyPr>
          <a:lstStyle/>
          <a:p>
            <a:pPr marL="0" indent="0" algn="just">
              <a:buNone/>
            </a:pPr>
            <a:r>
              <a:rPr lang="es-EC" b="1" dirty="0" smtClean="0"/>
              <a:t>Mal </a:t>
            </a:r>
            <a:r>
              <a:rPr lang="es-EC" b="1" dirty="0"/>
              <a:t>uso de exenciones o suspensiones tributarias aduaneras</a:t>
            </a:r>
            <a:r>
              <a:rPr lang="es-EC" dirty="0"/>
              <a:t>.- La persona que venda, transfiera o use indebidamente mercancías cuya cuantía sea superior a ciento cincuenta salarios básicos unificados del trabajador en general, importadas al amparo de regímenes especiales aduaneros de los que derivan la suspensión del pago de tributos al comercio exterior o importadas con exención total o parcial de tributos, sin obtener previamente la debida autorización de la autoridad aduanera competente, será sancionada con pena privativa de libertad de tres a cinco años y multa de hasta diez veces el valor de los tributos que se pretendió evadir.  </a:t>
            </a:r>
          </a:p>
          <a:p>
            <a:pPr marL="0" indent="0" algn="just">
              <a:buNone/>
            </a:pPr>
            <a:r>
              <a:rPr lang="es-EC" dirty="0"/>
              <a:t>La persona que adquiera a título gratuito u oneroso, goce de la transferencia o use indebidamente mercancías cuya cuantía sea superior a ciento cincuenta salarios básicos unificados del trabajador en general, importadas con exención total o parcial de tributos al comercio exterior, sin que el propietario o consignatario haya obtenido previamente la debida autorización de la autoridad aduanera competente, será sancionada de acuerdo con la gravedad del delito con pena privativa de libertad de uno a tres años. </a:t>
            </a:r>
            <a:r>
              <a:rPr lang="es-EC" dirty="0" smtClean="0"/>
              <a:t> (Art. 302)</a:t>
            </a:r>
            <a:endParaRPr lang="es-EC" dirty="0"/>
          </a:p>
        </p:txBody>
      </p:sp>
    </p:spTree>
    <p:extLst>
      <p:ext uri="{BB962C8B-B14F-4D97-AF65-F5344CB8AC3E}">
        <p14:creationId xmlns:p14="http://schemas.microsoft.com/office/powerpoint/2010/main" val="3771365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dirty="0"/>
              <a:t>Art. 164.- La Presidenta o Presidente de la República podrá decretar el estado de excepción en todo el territorio nacional o en parte de él en caso de agresión, </a:t>
            </a:r>
            <a:r>
              <a:rPr lang="es-EC" dirty="0" err="1"/>
              <a:t>conﬂicto</a:t>
            </a:r>
            <a:r>
              <a:rPr lang="es-EC" dirty="0"/>
              <a:t> armado internacional o interno, grave conmoción interna, calamidad pública o desastre natural. La declaración del estado de excepción no interrumpirá las actividades de las funciones del Estado. </a:t>
            </a:r>
            <a:endParaRPr lang="es-EC" dirty="0" smtClean="0"/>
          </a:p>
          <a:p>
            <a:pPr marL="0" indent="0" algn="just">
              <a:buNone/>
            </a:pPr>
            <a:endParaRPr lang="es-EC" dirty="0" smtClean="0"/>
          </a:p>
          <a:p>
            <a:pPr marL="0" indent="0" algn="just">
              <a:buNone/>
            </a:pPr>
            <a:r>
              <a:rPr lang="es-EC" dirty="0"/>
              <a:t>Art. 165.- Durante el estado de excepción la Presidenta o Presidente de la República únicamente podrá suspender o limitar el ejercicio del derecho a la inviolabilidad de domicilio, inviolabilidad de correspondencia, libertad de tránsito, libertad de asociación y reunión, y libertad de información, en los términos que señala la Constitución. Declarado el estado de excepción, la Presidenta o Presidente de la República podrá: </a:t>
            </a:r>
            <a:endParaRPr lang="es-EC" dirty="0" smtClean="0"/>
          </a:p>
          <a:p>
            <a:pPr marL="0" indent="0" algn="just">
              <a:buNone/>
            </a:pPr>
            <a:r>
              <a:rPr lang="es-EC" dirty="0" smtClean="0"/>
              <a:t>1</a:t>
            </a:r>
            <a:r>
              <a:rPr lang="es-EC" dirty="0"/>
              <a:t>. Decretar la recaudación anticipada de tributos</a:t>
            </a:r>
          </a:p>
        </p:txBody>
      </p:sp>
    </p:spTree>
    <p:extLst>
      <p:ext uri="{BB962C8B-B14F-4D97-AF65-F5344CB8AC3E}">
        <p14:creationId xmlns:p14="http://schemas.microsoft.com/office/powerpoint/2010/main" val="17577349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 </a:t>
            </a:r>
            <a:endParaRPr lang="es-EC" dirty="0"/>
          </a:p>
        </p:txBody>
      </p:sp>
      <p:sp>
        <p:nvSpPr>
          <p:cNvPr id="3" name="Marcador de contenido 2"/>
          <p:cNvSpPr>
            <a:spLocks noGrp="1"/>
          </p:cNvSpPr>
          <p:nvPr>
            <p:ph sz="quarter" idx="1"/>
          </p:nvPr>
        </p:nvSpPr>
        <p:spPr/>
        <p:txBody>
          <a:bodyPr>
            <a:normAutofit fontScale="92500" lnSpcReduction="10000"/>
          </a:bodyPr>
          <a:lstStyle/>
          <a:p>
            <a:pPr marL="0" indent="0" algn="just">
              <a:buNone/>
            </a:pPr>
            <a:r>
              <a:rPr lang="es-EC" b="1" dirty="0" smtClean="0"/>
              <a:t>Circunstancias </a:t>
            </a:r>
            <a:r>
              <a:rPr lang="es-EC" b="1" dirty="0"/>
              <a:t>agravantes de los delitos aduaneros</a:t>
            </a:r>
            <a:r>
              <a:rPr lang="es-EC" dirty="0"/>
              <a:t>.- Cuando concurran una o más de las siguientes circunstancias serán sancionadas con el máximo de la pena prevista en los artículos anteriores y con las demás sanciones previstas para el delito de que se trate, cuando:  </a:t>
            </a:r>
            <a:r>
              <a:rPr lang="es-EC" dirty="0" smtClean="0"/>
              <a:t>(Art. 303)</a:t>
            </a:r>
            <a:endParaRPr lang="es-EC" dirty="0"/>
          </a:p>
          <a:p>
            <a:pPr marL="0" indent="0" algn="just">
              <a:buNone/>
            </a:pPr>
            <a:r>
              <a:rPr lang="es-EC" dirty="0"/>
              <a:t>1. El partícipe del delito sea servidora o servidor público, que en ejercicio o en ocasión de sus funciones abusa de su cargo.  </a:t>
            </a:r>
          </a:p>
          <a:p>
            <a:pPr marL="0" indent="0" algn="just">
              <a:buNone/>
            </a:pPr>
            <a:r>
              <a:rPr lang="es-EC" dirty="0"/>
              <a:t>2. El partícipe del delito sea agente afianzado de aduanas o un operador económico autorizado, que en ejercicio o en ocasión de dicha calidad abusa de ella. </a:t>
            </a:r>
          </a:p>
        </p:txBody>
      </p:sp>
    </p:spTree>
    <p:extLst>
      <p:ext uri="{BB962C8B-B14F-4D97-AF65-F5344CB8AC3E}">
        <p14:creationId xmlns:p14="http://schemas.microsoft.com/office/powerpoint/2010/main" val="42321539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PENAL TRIBUTARIO </a:t>
            </a:r>
            <a:endParaRPr lang="es-EC" dirty="0"/>
          </a:p>
        </p:txBody>
      </p:sp>
      <p:sp>
        <p:nvSpPr>
          <p:cNvPr id="3" name="Marcador de contenido 2"/>
          <p:cNvSpPr>
            <a:spLocks noGrp="1"/>
          </p:cNvSpPr>
          <p:nvPr>
            <p:ph sz="quarter" idx="1"/>
          </p:nvPr>
        </p:nvSpPr>
        <p:spPr/>
        <p:txBody>
          <a:bodyPr>
            <a:normAutofit fontScale="70000" lnSpcReduction="20000"/>
          </a:bodyPr>
          <a:lstStyle/>
          <a:p>
            <a:pPr marL="0" indent="0" algn="just">
              <a:buNone/>
            </a:pPr>
            <a:r>
              <a:rPr lang="es-EC" dirty="0"/>
              <a:t>3. Se evite el descubrimiento del delito, se dificulte u obstruya la incautación, la retención provisional, la inmovilización y el comiso de la mercancía objeto material del delito, mediante el empleo de violencia, intimidación o fuerza.  </a:t>
            </a:r>
          </a:p>
          <a:p>
            <a:pPr marL="0" indent="0" algn="just">
              <a:buNone/>
            </a:pPr>
            <a:r>
              <a:rPr lang="es-EC" dirty="0"/>
              <a:t>4. Se haga figurar como destinatarios o proveedores a personas naturales o jurídicas inexistentes o se declare domicilios falsos en los documentos y trámites referentes a los regímenes aduaneros.  </a:t>
            </a:r>
          </a:p>
          <a:p>
            <a:pPr marL="0" indent="0" algn="just">
              <a:buNone/>
            </a:pPr>
            <a:r>
              <a:rPr lang="es-EC" dirty="0"/>
              <a:t>5. Los tributos causados de las mercancías sea superior a trescientos salarios básicos unificados del trabajador en general.  </a:t>
            </a:r>
          </a:p>
          <a:p>
            <a:pPr marL="0" indent="0" algn="just">
              <a:buNone/>
            </a:pPr>
            <a:r>
              <a:rPr lang="es-EC" dirty="0"/>
              <a:t>6. Las mercancías objeto del delito sean falsificadas o se les atribuya un lugar de fabricación distinto al real, con el fin de beneficiarse de preferencias arancelarias o beneficios en materia de origen.  </a:t>
            </a:r>
          </a:p>
          <a:p>
            <a:pPr marL="0" indent="0" algn="just">
              <a:buNone/>
            </a:pPr>
            <a:r>
              <a:rPr lang="es-EC" dirty="0"/>
              <a:t>En el caso del numeral uno, la incapacidad para el desempeño de un puesto, cargo, función o dignidad en el sector público, por el doble de tiempo que dure la pena privativa de libertad; y en el caso del numeral dos se sancionará además con la cancelación definitiva de la licencia o autorización y el impedimento para el ejercicio de la actividad de agente de aduanas o para calificar nuevamente como operador económico autorizado, de forma personal o por interpuesta persona natural o </a:t>
            </a:r>
            <a:r>
              <a:rPr lang="es-EC" dirty="0" smtClean="0"/>
              <a:t>jurídica</a:t>
            </a:r>
            <a:endParaRPr lang="es-EC" dirty="0"/>
          </a:p>
        </p:txBody>
      </p:sp>
    </p:spTree>
    <p:extLst>
      <p:ext uri="{BB962C8B-B14F-4D97-AF65-F5344CB8AC3E}">
        <p14:creationId xmlns:p14="http://schemas.microsoft.com/office/powerpoint/2010/main" val="26350001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DERECHO TRIBUTARIO MUNICIPAL</a:t>
            </a:r>
            <a:endParaRPr lang="es-EC" dirty="0"/>
          </a:p>
        </p:txBody>
      </p:sp>
      <p:sp>
        <p:nvSpPr>
          <p:cNvPr id="3" name="Marcador de contenido 2"/>
          <p:cNvSpPr>
            <a:spLocks noGrp="1"/>
          </p:cNvSpPr>
          <p:nvPr>
            <p:ph sz="quarter" idx="1"/>
          </p:nvPr>
        </p:nvSpPr>
        <p:spPr/>
        <p:txBody>
          <a:bodyPr/>
          <a:lstStyle/>
          <a:p>
            <a:r>
              <a:rPr lang="es-EC" dirty="0" smtClean="0"/>
              <a:t>Ordenanzas que generan tributos.</a:t>
            </a:r>
            <a:endParaRPr lang="es-EC" dirty="0"/>
          </a:p>
        </p:txBody>
      </p:sp>
    </p:spTree>
    <p:extLst>
      <p:ext uri="{BB962C8B-B14F-4D97-AF65-F5344CB8AC3E}">
        <p14:creationId xmlns:p14="http://schemas.microsoft.com/office/powerpoint/2010/main" val="611888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  </a:t>
            </a:r>
            <a:endParaRPr lang="es-EC" dirty="0"/>
          </a:p>
        </p:txBody>
      </p:sp>
      <p:sp>
        <p:nvSpPr>
          <p:cNvPr id="3" name="Marcador de contenido 2"/>
          <p:cNvSpPr>
            <a:spLocks noGrp="1"/>
          </p:cNvSpPr>
          <p:nvPr>
            <p:ph sz="quarter" idx="1"/>
          </p:nvPr>
        </p:nvSpPr>
        <p:spPr/>
        <p:txBody>
          <a:bodyPr>
            <a:normAutofit fontScale="77500" lnSpcReduction="20000"/>
          </a:bodyPr>
          <a:lstStyle/>
          <a:p>
            <a:pPr marL="0" indent="0" algn="just">
              <a:buNone/>
            </a:pPr>
            <a:r>
              <a:rPr lang="es-EC" dirty="0" smtClean="0"/>
              <a:t>Art. 225.- El sector público comprende:</a:t>
            </a:r>
          </a:p>
          <a:p>
            <a:pPr marL="0" indent="0" algn="just">
              <a:buNone/>
            </a:pPr>
            <a:r>
              <a:rPr lang="es-EC" dirty="0" smtClean="0"/>
              <a:t> 1. Los organismos y dependencias de las funciones Ejecutiva, Legislativa, Judicial, Electoral y de Transparencia y Control Social. </a:t>
            </a:r>
          </a:p>
          <a:p>
            <a:pPr marL="0" indent="0" algn="just">
              <a:buNone/>
            </a:pPr>
            <a:r>
              <a:rPr lang="es-EC" dirty="0" smtClean="0"/>
              <a:t>2. Las entidades que integran el régimen autónomo descentralizado. </a:t>
            </a:r>
          </a:p>
          <a:p>
            <a:pPr marL="0" indent="0" algn="just">
              <a:buNone/>
            </a:pPr>
            <a:r>
              <a:rPr lang="es-EC" dirty="0" smtClean="0"/>
              <a:t>3. </a:t>
            </a:r>
            <a:r>
              <a:rPr lang="es-EC" dirty="0"/>
              <a:t>Los organismos y entidades creados por la Constitución o la ley para el ejercicio de la potestad estatal, para la prestación de servicios públicos o para desarrollar actividades económicas asumidas por el Estado. </a:t>
            </a:r>
            <a:endParaRPr lang="es-EC" dirty="0" smtClean="0"/>
          </a:p>
          <a:p>
            <a:pPr marL="0" indent="0" algn="just">
              <a:buNone/>
            </a:pPr>
            <a:endParaRPr lang="es-EC" dirty="0" smtClean="0"/>
          </a:p>
          <a:p>
            <a:pPr marL="0" indent="0" algn="just">
              <a:buNone/>
            </a:pPr>
            <a:r>
              <a:rPr lang="es-EC" dirty="0" smtClean="0"/>
              <a:t>Art</a:t>
            </a:r>
            <a:r>
              <a:rPr lang="es-EC" dirty="0"/>
              <a:t>. 226.- Las instituciones del Estado, sus organismos, dependencias, las servidoras o servidores públicos y las personas que actúen en virtud de una potestad estatal ejercerán solamente las competencias y facultades que les sean atribuidas en la Constitución y la ley. Tendrán el deber de coordinar acciones para el cumplimiento de sus </a:t>
            </a:r>
            <a:r>
              <a:rPr lang="es-EC" dirty="0" err="1"/>
              <a:t>ﬁnes</a:t>
            </a:r>
            <a:r>
              <a:rPr lang="es-EC" dirty="0"/>
              <a:t> y hacer efectivo el goce y ejercicio de los derechos reconocidos en la Constitución.</a:t>
            </a:r>
          </a:p>
          <a:p>
            <a:pPr marL="0" indent="0" algn="just">
              <a:buNone/>
            </a:pPr>
            <a:endParaRPr lang="es-EC" dirty="0" smtClean="0"/>
          </a:p>
          <a:p>
            <a:pPr marL="0" indent="0" algn="just">
              <a:buNone/>
            </a:pPr>
            <a:endParaRPr lang="es-EC" dirty="0" smtClean="0"/>
          </a:p>
          <a:p>
            <a:pPr marL="0" indent="0" algn="just">
              <a:buNone/>
            </a:pPr>
            <a:endParaRPr lang="es-EC" dirty="0" smtClean="0"/>
          </a:p>
          <a:p>
            <a:pPr marL="0" indent="0" algn="just">
              <a:buNone/>
            </a:pPr>
            <a:endParaRPr lang="es-EC" dirty="0"/>
          </a:p>
        </p:txBody>
      </p:sp>
    </p:spTree>
    <p:extLst>
      <p:ext uri="{BB962C8B-B14F-4D97-AF65-F5344CB8AC3E}">
        <p14:creationId xmlns:p14="http://schemas.microsoft.com/office/powerpoint/2010/main" val="1892773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smtClean="0"/>
              <a:t>DERECHO TRIBUTARIO CONSTITUCIONAL</a:t>
            </a:r>
            <a:endParaRPr lang="es-EC" dirty="0"/>
          </a:p>
        </p:txBody>
      </p:sp>
      <p:sp>
        <p:nvSpPr>
          <p:cNvPr id="3" name="Marcador de contenido 2"/>
          <p:cNvSpPr>
            <a:spLocks noGrp="1"/>
          </p:cNvSpPr>
          <p:nvPr>
            <p:ph sz="quarter" idx="1"/>
          </p:nvPr>
        </p:nvSpPr>
        <p:spPr/>
        <p:txBody>
          <a:bodyPr>
            <a:normAutofit lnSpcReduction="10000"/>
          </a:bodyPr>
          <a:lstStyle/>
          <a:p>
            <a:pPr marL="0" indent="0" algn="just">
              <a:buNone/>
            </a:pPr>
            <a:r>
              <a:rPr lang="es-EC" dirty="0"/>
              <a:t>Art. 231.- Las servidoras y servidores públicos sin excepción presentarán, al iniciar y al </a:t>
            </a:r>
            <a:r>
              <a:rPr lang="es-EC" dirty="0" err="1"/>
              <a:t>ﬁnalizar</a:t>
            </a:r>
            <a:r>
              <a:rPr lang="es-EC" dirty="0"/>
              <a:t> su gestión y con la periodicidad que determine la ley, una declaración patrimonial jurada que incluirá activos y pasivos, así como la autorización para que, de ser necesario, se levante el sigilo de sus cuentas bancarias; quienes incumplan este deber no podrán posesionarse en sus cargos. Los </a:t>
            </a:r>
            <a:r>
              <a:rPr lang="es-EC" dirty="0" smtClean="0"/>
              <a:t>Servidoras </a:t>
            </a:r>
            <a:r>
              <a:rPr lang="es-EC" dirty="0"/>
              <a:t>y servidores públicos </a:t>
            </a:r>
            <a:r>
              <a:rPr lang="es-EC" dirty="0" smtClean="0"/>
              <a:t>miembros </a:t>
            </a:r>
            <a:r>
              <a:rPr lang="es-EC" dirty="0"/>
              <a:t>de las Fuerzas Armadas y Policía Nacional harán una declaración patrimonial adicional, de forma previa a la obtención de ascensos y a su retiro</a:t>
            </a:r>
          </a:p>
        </p:txBody>
      </p:sp>
    </p:spTree>
    <p:extLst>
      <p:ext uri="{BB962C8B-B14F-4D97-AF65-F5344CB8AC3E}">
        <p14:creationId xmlns:p14="http://schemas.microsoft.com/office/powerpoint/2010/main" val="238897538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1078</TotalTime>
  <Words>10127</Words>
  <Application>Microsoft Office PowerPoint</Application>
  <PresentationFormat>Presentación en pantalla (4:3)</PresentationFormat>
  <Paragraphs>445</Paragraphs>
  <Slides>72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72</vt:i4>
      </vt:variant>
    </vt:vector>
  </HeadingPairs>
  <TitlesOfParts>
    <vt:vector size="77" baseType="lpstr">
      <vt:lpstr>Calibri</vt:lpstr>
      <vt:lpstr>Georgia</vt:lpstr>
      <vt:lpstr>Wingdings</vt:lpstr>
      <vt:lpstr>Wingdings 2</vt:lpstr>
      <vt:lpstr>Civil</vt:lpstr>
      <vt:lpstr>TUTORIAL BÁSICO DE DERECHO TRIBUTARIO </vt:lpstr>
      <vt:lpstr>ASPECTOS HISTÓRICOS TRIBUTARIOS</vt:lpstr>
      <vt:lpstr>BASES ECONÓMICAS Y CONTABLES </vt:lpstr>
      <vt:lpstr>BASES ECONÓMICAS Y CONTABLES  </vt:lpstr>
      <vt:lpstr>DERECHO TRIBUTARIO CONSTITUCIONAL  </vt:lpstr>
      <vt:lpstr>DERECHO TRIBUTARIO CONSTITUCIONAL</vt:lpstr>
      <vt:lpstr>DERECHO TRIBUTARIO CONSTITUCIONAL</vt:lpstr>
      <vt:lpstr>DERECHO TRIBUTARIO CONSTITUCIONAL  </vt:lpstr>
      <vt:lpstr>DERECHO TRIBUTARIO CONSTITUCIONAL</vt:lpstr>
      <vt:lpstr>DERECHO TRIBUTARIO CONSTITUCIONAL</vt:lpstr>
      <vt:lpstr>DERECHO TRIBUTARIO CONSTITUCIONAL</vt:lpstr>
      <vt:lpstr>DERECHO TRIBUTARIO CONSTITUCIONAL </vt:lpstr>
      <vt:lpstr>DERECHO TRIBUTARIO CONSTITUCIONAL</vt:lpstr>
      <vt:lpstr>DERECHO TRIBUTARIO CONSTITUCIONAL</vt:lpstr>
      <vt:lpstr>DERECHO TRIBUTARIO CONSTITUCIONAL </vt:lpstr>
      <vt:lpstr>DERECHO TRIBUTARIO CONSTITUCIONAL</vt:lpstr>
      <vt:lpstr>DERECHO TRIBUTARIO INTERNACIONAL</vt:lpstr>
      <vt:lpstr>DERECHO TRIBUTARIO INTERNACIONAL</vt:lpstr>
      <vt:lpstr>DERECHO TRIBUTARIO</vt:lpstr>
      <vt:lpstr>DERECHO TRIBUTARIO</vt:lpstr>
      <vt:lpstr>DERECHO TRIBUTARIO</vt:lpstr>
      <vt:lpstr>DERECHO TRIBUTARIO</vt:lpstr>
      <vt:lpstr>DERECHO TRIBUTARIO</vt:lpstr>
      <vt:lpstr>DERECHO TRIBUTARIO</vt:lpstr>
      <vt:lpstr>DERECHO TRIBUTARIO </vt:lpstr>
      <vt:lpstr>DERECHO TRIBUTARIO</vt:lpstr>
      <vt:lpstr>DERECHO TRIBUTARIO </vt:lpstr>
      <vt:lpstr>Presentación de PowerPoint</vt:lpstr>
      <vt:lpstr>DERECHO TRIBUTARIO </vt:lpstr>
      <vt:lpstr>DERECHO TRIBUTARIO</vt:lpstr>
      <vt:lpstr>DERECHO TRIBUTARIO </vt:lpstr>
      <vt:lpstr>DERECHO TRIBUTARIO</vt:lpstr>
      <vt:lpstr>DERECHO TRIBUTARIO</vt:lpstr>
      <vt:lpstr>DERECHO TRIBUTARIO</vt:lpstr>
      <vt:lpstr>DERECHO TRIBUTARIO</vt:lpstr>
      <vt:lpstr>DERECHO TRIBUTARIO</vt:lpstr>
      <vt:lpstr>DERECHO TRIBUTARIO</vt:lpstr>
      <vt:lpstr>DERECHO TRIBUTARIO</vt:lpstr>
      <vt:lpstr>DERECHO TRIBUTARIO</vt:lpstr>
      <vt:lpstr>DERECHO TRIBUTARIO</vt:lpstr>
      <vt:lpstr>DERECHO TRIBUTARIO</vt:lpstr>
      <vt:lpstr>DERECHO TRIBUTARIO </vt:lpstr>
      <vt:lpstr>DERECHO TRIBUTARIO</vt:lpstr>
      <vt:lpstr>DERECHO TRIBUTARIO</vt:lpstr>
      <vt:lpstr>DERECHO TRIBUTARIO</vt:lpstr>
      <vt:lpstr>DERECHO TRIBUTARIO</vt:lpstr>
      <vt:lpstr>DERECHO TRIBUTARIO</vt:lpstr>
      <vt:lpstr>DERECHO TRIBUTARIO</vt:lpstr>
      <vt:lpstr>DERECHO TRIBUTARIO </vt:lpstr>
      <vt:lpstr>DERECHO TRIBUTARIO</vt:lpstr>
      <vt:lpstr>DERECHO  TRIBUTARIO </vt:lpstr>
      <vt:lpstr>DERECHO  TRIBUTARIO </vt:lpstr>
      <vt:lpstr>DERECHO  TRIBUTARIO </vt:lpstr>
      <vt:lpstr>DERECHO TRIBUTARIO</vt:lpstr>
      <vt:lpstr>DERECHO TRIBUTARIO</vt:lpstr>
      <vt:lpstr>DERECHO TRIBUTARIO</vt:lpstr>
      <vt:lpstr>DERECHO TRIBUTARIO</vt:lpstr>
      <vt:lpstr>PROCESO CONTENCIOSO TRIBUTARIO - COGEP</vt:lpstr>
      <vt:lpstr>DERECHO PENAL TRIBUTARIO</vt:lpstr>
      <vt:lpstr>DERECHO PENAL TRIBUTARIO</vt:lpstr>
      <vt:lpstr>DERECHO PENAL TRIBUTARIO</vt:lpstr>
      <vt:lpstr>DERECHO PENAL TRIBUTARIO </vt:lpstr>
      <vt:lpstr>DERECHO PENAL TRIBUTARIO </vt:lpstr>
      <vt:lpstr>DERECHO PENAL TRIBUTARIO </vt:lpstr>
      <vt:lpstr>DERECHO PENAL TRIBUTARIO </vt:lpstr>
      <vt:lpstr>DERECHO PENAL TRIBUTARIO </vt:lpstr>
      <vt:lpstr>DERECHO PENAL TRIBUTARIO </vt:lpstr>
      <vt:lpstr>DERECHO PENAL TRIBUTARIO </vt:lpstr>
      <vt:lpstr>DERECHO PENAL TRIBUTARIO </vt:lpstr>
      <vt:lpstr>DERECHO PENAL TRIBUTARIO </vt:lpstr>
      <vt:lpstr>DERECHO PENAL TRIBUTARIO </vt:lpstr>
      <vt:lpstr>DERECHO TRIBUTARIO MUNICIPAL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 ADMINISTRATIVO</dc:title>
  <dc:creator>Usuario</dc:creator>
  <cp:lastModifiedBy>lab5_93</cp:lastModifiedBy>
  <cp:revision>241</cp:revision>
  <dcterms:created xsi:type="dcterms:W3CDTF">2018-05-27T00:59:58Z</dcterms:created>
  <dcterms:modified xsi:type="dcterms:W3CDTF">2018-06-14T02:08:39Z</dcterms:modified>
</cp:coreProperties>
</file>